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4"/>
  </p:sldMasterIdLst>
  <p:notesMasterIdLst>
    <p:notesMasterId r:id="rId34"/>
  </p:notesMasterIdLst>
  <p:handoutMasterIdLst>
    <p:handoutMasterId r:id="rId35"/>
  </p:handoutMasterIdLst>
  <p:sldIdLst>
    <p:sldId id="256" r:id="rId5"/>
    <p:sldId id="258" r:id="rId6"/>
    <p:sldId id="278" r:id="rId7"/>
    <p:sldId id="271" r:id="rId8"/>
    <p:sldId id="285" r:id="rId9"/>
    <p:sldId id="288" r:id="rId10"/>
    <p:sldId id="286" r:id="rId11"/>
    <p:sldId id="287" r:id="rId12"/>
    <p:sldId id="289" r:id="rId13"/>
    <p:sldId id="290" r:id="rId14"/>
    <p:sldId id="298" r:id="rId15"/>
    <p:sldId id="299" r:id="rId16"/>
    <p:sldId id="300" r:id="rId17"/>
    <p:sldId id="269" r:id="rId18"/>
    <p:sldId id="291" r:id="rId19"/>
    <p:sldId id="272" r:id="rId20"/>
    <p:sldId id="276" r:id="rId21"/>
    <p:sldId id="273" r:id="rId22"/>
    <p:sldId id="259" r:id="rId23"/>
    <p:sldId id="261" r:id="rId24"/>
    <p:sldId id="280" r:id="rId25"/>
    <p:sldId id="262" r:id="rId26"/>
    <p:sldId id="296" r:id="rId27"/>
    <p:sldId id="283" r:id="rId28"/>
    <p:sldId id="284" r:id="rId29"/>
    <p:sldId id="294" r:id="rId30"/>
    <p:sldId id="264" r:id="rId31"/>
    <p:sldId id="297" r:id="rId32"/>
    <p:sldId id="277" r:id="rId33"/>
  </p:sldIdLst>
  <p:sldSz cx="9144000" cy="6858000" type="screen4x3"/>
  <p:notesSz cx="68199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6803" autoAdjust="0"/>
  </p:normalViewPr>
  <p:slideViewPr>
    <p:cSldViewPr>
      <p:cViewPr>
        <p:scale>
          <a:sx n="50" d="100"/>
          <a:sy n="50" d="100"/>
        </p:scale>
        <p:origin x="-2364" y="-1266"/>
      </p:cViewPr>
      <p:guideLst>
        <p:guide orient="horz" pos="2160"/>
        <p:guide pos="2880"/>
      </p:guideLst>
    </p:cSldViewPr>
  </p:slideViewPr>
  <p:outlineViewPr>
    <p:cViewPr>
      <p:scale>
        <a:sx n="33" d="100"/>
        <a:sy n="33" d="100"/>
      </p:scale>
      <p:origin x="0" y="14898"/>
    </p:cViewPr>
  </p:outlineViewPr>
  <p:notesTextViewPr>
    <p:cViewPr>
      <p:scale>
        <a:sx n="1" d="1"/>
        <a:sy n="1" d="1"/>
      </p:scale>
      <p:origin x="0" y="0"/>
    </p:cViewPr>
  </p:notesTextViewPr>
  <p:sorterViewPr>
    <p:cViewPr>
      <p:scale>
        <a:sx n="157" d="100"/>
        <a:sy n="157" d="100"/>
      </p:scale>
      <p:origin x="0" y="10884"/>
    </p:cViewPr>
  </p:sorterViewPr>
  <p:notesViewPr>
    <p:cSldViewPr>
      <p:cViewPr varScale="1">
        <p:scale>
          <a:sx n="51" d="100"/>
          <a:sy n="51" d="100"/>
        </p:scale>
        <p:origin x="-3006" y="-108"/>
      </p:cViewPr>
      <p:guideLst>
        <p:guide orient="horz" pos="3128"/>
        <p:guide pos="214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6571"/>
          </a:xfrm>
          <a:prstGeom prst="rect">
            <a:avLst/>
          </a:prstGeom>
        </p:spPr>
        <p:txBody>
          <a:bodyPr vert="horz" lIns="92830" tIns="46415" rIns="92830" bIns="46415" rtlCol="0"/>
          <a:lstStyle>
            <a:lvl1pPr algn="l">
              <a:defRPr sz="1200"/>
            </a:lvl1pPr>
          </a:lstStyle>
          <a:p>
            <a:endParaRPr lang="en-GB"/>
          </a:p>
        </p:txBody>
      </p:sp>
      <p:sp>
        <p:nvSpPr>
          <p:cNvPr id="3" name="Date Placeholder 2"/>
          <p:cNvSpPr>
            <a:spLocks noGrp="1"/>
          </p:cNvSpPr>
          <p:nvPr>
            <p:ph type="dt" sz="quarter" idx="1"/>
          </p:nvPr>
        </p:nvSpPr>
        <p:spPr>
          <a:xfrm>
            <a:off x="3863032" y="0"/>
            <a:ext cx="2955290" cy="496571"/>
          </a:xfrm>
          <a:prstGeom prst="rect">
            <a:avLst/>
          </a:prstGeom>
        </p:spPr>
        <p:txBody>
          <a:bodyPr vert="horz" lIns="92830" tIns="46415" rIns="92830" bIns="46415" rtlCol="0"/>
          <a:lstStyle>
            <a:lvl1pPr algn="r">
              <a:defRPr sz="1200"/>
            </a:lvl1pPr>
          </a:lstStyle>
          <a:p>
            <a:fld id="{F7D4065F-07D9-48DF-9D73-906F9CF656D8}" type="datetimeFigureOut">
              <a:rPr lang="en-GB" smtClean="0"/>
              <a:t>23/09/2015</a:t>
            </a:fld>
            <a:endParaRPr lang="en-GB"/>
          </a:p>
        </p:txBody>
      </p:sp>
      <p:sp>
        <p:nvSpPr>
          <p:cNvPr id="4" name="Footer Placeholder 3"/>
          <p:cNvSpPr>
            <a:spLocks noGrp="1"/>
          </p:cNvSpPr>
          <p:nvPr>
            <p:ph type="ftr" sz="quarter" idx="2"/>
          </p:nvPr>
        </p:nvSpPr>
        <p:spPr>
          <a:xfrm>
            <a:off x="0" y="9433106"/>
            <a:ext cx="2955290" cy="496571"/>
          </a:xfrm>
          <a:prstGeom prst="rect">
            <a:avLst/>
          </a:prstGeom>
        </p:spPr>
        <p:txBody>
          <a:bodyPr vert="horz" lIns="92830" tIns="46415" rIns="92830" bIns="46415" rtlCol="0" anchor="b"/>
          <a:lstStyle>
            <a:lvl1pPr algn="l">
              <a:defRPr sz="1200"/>
            </a:lvl1pPr>
          </a:lstStyle>
          <a:p>
            <a:endParaRPr lang="en-GB"/>
          </a:p>
        </p:txBody>
      </p:sp>
      <p:sp>
        <p:nvSpPr>
          <p:cNvPr id="5" name="Slide Number Placeholder 4"/>
          <p:cNvSpPr>
            <a:spLocks noGrp="1"/>
          </p:cNvSpPr>
          <p:nvPr>
            <p:ph type="sldNum" sz="quarter" idx="3"/>
          </p:nvPr>
        </p:nvSpPr>
        <p:spPr>
          <a:xfrm>
            <a:off x="3863032" y="9433106"/>
            <a:ext cx="2955290" cy="496571"/>
          </a:xfrm>
          <a:prstGeom prst="rect">
            <a:avLst/>
          </a:prstGeom>
        </p:spPr>
        <p:txBody>
          <a:bodyPr vert="horz" lIns="92830" tIns="46415" rIns="92830" bIns="46415" rtlCol="0" anchor="b"/>
          <a:lstStyle>
            <a:lvl1pPr algn="r">
              <a:defRPr sz="1200"/>
            </a:lvl1pPr>
          </a:lstStyle>
          <a:p>
            <a:fld id="{B46297C5-AD28-48A3-8999-2EFCD03F2515}" type="slidenum">
              <a:rPr lang="en-GB" smtClean="0"/>
              <a:t>‹#›</a:t>
            </a:fld>
            <a:endParaRPr lang="en-GB"/>
          </a:p>
        </p:txBody>
      </p:sp>
    </p:spTree>
    <p:extLst>
      <p:ext uri="{BB962C8B-B14F-4D97-AF65-F5344CB8AC3E}">
        <p14:creationId xmlns:p14="http://schemas.microsoft.com/office/powerpoint/2010/main" val="41492728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55363" cy="49703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63448" y="1"/>
            <a:ext cx="2955363" cy="497033"/>
          </a:xfrm>
          <a:prstGeom prst="rect">
            <a:avLst/>
          </a:prstGeom>
        </p:spPr>
        <p:txBody>
          <a:bodyPr vert="horz" lIns="91440" tIns="45720" rIns="91440" bIns="45720" rtlCol="0"/>
          <a:lstStyle>
            <a:lvl1pPr algn="r">
              <a:defRPr sz="1200"/>
            </a:lvl1pPr>
          </a:lstStyle>
          <a:p>
            <a:fld id="{33564040-099D-4AE2-B552-36C63FFC3E9D}" type="datetimeFigureOut">
              <a:rPr lang="en-GB" smtClean="0"/>
              <a:t>23/09/2015</a:t>
            </a:fld>
            <a:endParaRPr lang="en-GB"/>
          </a:p>
        </p:txBody>
      </p:sp>
      <p:sp>
        <p:nvSpPr>
          <p:cNvPr id="4" name="Slide Image Placeholder 3"/>
          <p:cNvSpPr>
            <a:spLocks noGrp="1" noRot="1" noChangeAspect="1"/>
          </p:cNvSpPr>
          <p:nvPr>
            <p:ph type="sldImg" idx="2"/>
          </p:nvPr>
        </p:nvSpPr>
        <p:spPr>
          <a:xfrm>
            <a:off x="927100" y="744538"/>
            <a:ext cx="4965700"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2426" y="4718341"/>
            <a:ext cx="5455048" cy="446866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2057"/>
            <a:ext cx="2955363" cy="49703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63448" y="9432057"/>
            <a:ext cx="2955363" cy="497033"/>
          </a:xfrm>
          <a:prstGeom prst="rect">
            <a:avLst/>
          </a:prstGeom>
        </p:spPr>
        <p:txBody>
          <a:bodyPr vert="horz" lIns="91440" tIns="45720" rIns="91440" bIns="45720" rtlCol="0" anchor="b"/>
          <a:lstStyle>
            <a:lvl1pPr algn="r">
              <a:defRPr sz="1200"/>
            </a:lvl1pPr>
          </a:lstStyle>
          <a:p>
            <a:fld id="{90996EFE-AA78-4432-AF63-6C159BC62A22}" type="slidenum">
              <a:rPr lang="en-GB" smtClean="0"/>
              <a:t>‹#›</a:t>
            </a:fld>
            <a:endParaRPr lang="en-GB"/>
          </a:p>
        </p:txBody>
      </p:sp>
    </p:spTree>
    <p:extLst>
      <p:ext uri="{BB962C8B-B14F-4D97-AF65-F5344CB8AC3E}">
        <p14:creationId xmlns:p14="http://schemas.microsoft.com/office/powerpoint/2010/main" val="1945034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1</a:t>
            </a:fld>
            <a:endParaRPr lang="en-GB"/>
          </a:p>
        </p:txBody>
      </p:sp>
    </p:spTree>
    <p:extLst>
      <p:ext uri="{BB962C8B-B14F-4D97-AF65-F5344CB8AC3E}">
        <p14:creationId xmlns:p14="http://schemas.microsoft.com/office/powerpoint/2010/main" val="277798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20</a:t>
            </a:fld>
            <a:endParaRPr lang="en-GB"/>
          </a:p>
        </p:txBody>
      </p:sp>
    </p:spTree>
    <p:extLst>
      <p:ext uri="{BB962C8B-B14F-4D97-AF65-F5344CB8AC3E}">
        <p14:creationId xmlns:p14="http://schemas.microsoft.com/office/powerpoint/2010/main" val="747181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solidFill>
                  <a:prstClr val="black"/>
                </a:solidFill>
              </a:rPr>
              <a:pPr/>
              <a:t>21</a:t>
            </a:fld>
            <a:endParaRPr lang="en-GB">
              <a:solidFill>
                <a:prstClr val="black"/>
              </a:solidFill>
            </a:endParaRPr>
          </a:p>
        </p:txBody>
      </p:sp>
    </p:spTree>
    <p:extLst>
      <p:ext uri="{BB962C8B-B14F-4D97-AF65-F5344CB8AC3E}">
        <p14:creationId xmlns:p14="http://schemas.microsoft.com/office/powerpoint/2010/main" val="1484586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22</a:t>
            </a:fld>
            <a:endParaRPr lang="en-GB"/>
          </a:p>
        </p:txBody>
      </p:sp>
    </p:spTree>
    <p:extLst>
      <p:ext uri="{BB962C8B-B14F-4D97-AF65-F5344CB8AC3E}">
        <p14:creationId xmlns:p14="http://schemas.microsoft.com/office/powerpoint/2010/main" val="3016974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solidFill>
                  <a:prstClr val="black"/>
                </a:solidFill>
              </a:rPr>
              <a:pPr/>
              <a:t>24</a:t>
            </a:fld>
            <a:endParaRPr lang="en-GB">
              <a:solidFill>
                <a:prstClr val="black"/>
              </a:solidFill>
            </a:endParaRPr>
          </a:p>
        </p:txBody>
      </p:sp>
    </p:spTree>
    <p:extLst>
      <p:ext uri="{BB962C8B-B14F-4D97-AF65-F5344CB8AC3E}">
        <p14:creationId xmlns:p14="http://schemas.microsoft.com/office/powerpoint/2010/main" val="4157427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solidFill>
                  <a:prstClr val="black"/>
                </a:solidFill>
              </a:rPr>
              <a:pPr/>
              <a:t>25</a:t>
            </a:fld>
            <a:endParaRPr lang="en-GB">
              <a:solidFill>
                <a:prstClr val="black"/>
              </a:solidFill>
            </a:endParaRPr>
          </a:p>
        </p:txBody>
      </p:sp>
    </p:spTree>
    <p:extLst>
      <p:ext uri="{BB962C8B-B14F-4D97-AF65-F5344CB8AC3E}">
        <p14:creationId xmlns:p14="http://schemas.microsoft.com/office/powerpoint/2010/main" val="4157427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27</a:t>
            </a:fld>
            <a:endParaRPr lang="en-GB"/>
          </a:p>
        </p:txBody>
      </p:sp>
    </p:spTree>
    <p:extLst>
      <p:ext uri="{BB962C8B-B14F-4D97-AF65-F5344CB8AC3E}">
        <p14:creationId xmlns:p14="http://schemas.microsoft.com/office/powerpoint/2010/main" val="36375654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29</a:t>
            </a:fld>
            <a:endParaRPr lang="en-GB"/>
          </a:p>
        </p:txBody>
      </p:sp>
    </p:spTree>
    <p:extLst>
      <p:ext uri="{BB962C8B-B14F-4D97-AF65-F5344CB8AC3E}">
        <p14:creationId xmlns:p14="http://schemas.microsoft.com/office/powerpoint/2010/main" val="3637565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2</a:t>
            </a:fld>
            <a:endParaRPr lang="en-GB"/>
          </a:p>
        </p:txBody>
      </p:sp>
    </p:spTree>
    <p:extLst>
      <p:ext uri="{BB962C8B-B14F-4D97-AF65-F5344CB8AC3E}">
        <p14:creationId xmlns:p14="http://schemas.microsoft.com/office/powerpoint/2010/main" val="2443508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3</a:t>
            </a:fld>
            <a:endParaRPr lang="en-GB"/>
          </a:p>
        </p:txBody>
      </p:sp>
    </p:spTree>
    <p:extLst>
      <p:ext uri="{BB962C8B-B14F-4D97-AF65-F5344CB8AC3E}">
        <p14:creationId xmlns:p14="http://schemas.microsoft.com/office/powerpoint/2010/main" val="2443508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4</a:t>
            </a:fld>
            <a:endParaRPr lang="en-GB"/>
          </a:p>
        </p:txBody>
      </p:sp>
    </p:spTree>
    <p:extLst>
      <p:ext uri="{BB962C8B-B14F-4D97-AF65-F5344CB8AC3E}">
        <p14:creationId xmlns:p14="http://schemas.microsoft.com/office/powerpoint/2010/main" val="483606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14</a:t>
            </a:fld>
            <a:endParaRPr lang="en-GB"/>
          </a:p>
        </p:txBody>
      </p:sp>
    </p:spTree>
    <p:extLst>
      <p:ext uri="{BB962C8B-B14F-4D97-AF65-F5344CB8AC3E}">
        <p14:creationId xmlns:p14="http://schemas.microsoft.com/office/powerpoint/2010/main" val="1439464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16</a:t>
            </a:fld>
            <a:endParaRPr lang="en-GB"/>
          </a:p>
        </p:txBody>
      </p:sp>
    </p:spTree>
    <p:extLst>
      <p:ext uri="{BB962C8B-B14F-4D97-AF65-F5344CB8AC3E}">
        <p14:creationId xmlns:p14="http://schemas.microsoft.com/office/powerpoint/2010/main" val="3254921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17</a:t>
            </a:fld>
            <a:endParaRPr lang="en-GB"/>
          </a:p>
        </p:txBody>
      </p:sp>
    </p:spTree>
    <p:extLst>
      <p:ext uri="{BB962C8B-B14F-4D97-AF65-F5344CB8AC3E}">
        <p14:creationId xmlns:p14="http://schemas.microsoft.com/office/powerpoint/2010/main" val="592203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18</a:t>
            </a:fld>
            <a:endParaRPr lang="en-GB"/>
          </a:p>
        </p:txBody>
      </p:sp>
    </p:spTree>
    <p:extLst>
      <p:ext uri="{BB962C8B-B14F-4D97-AF65-F5344CB8AC3E}">
        <p14:creationId xmlns:p14="http://schemas.microsoft.com/office/powerpoint/2010/main" val="2767756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0996EFE-AA78-4432-AF63-6C159BC62A22}" type="slidenum">
              <a:rPr lang="en-GB" smtClean="0"/>
              <a:t>19</a:t>
            </a:fld>
            <a:endParaRPr lang="en-GB"/>
          </a:p>
        </p:txBody>
      </p:sp>
    </p:spTree>
    <p:extLst>
      <p:ext uri="{BB962C8B-B14F-4D97-AF65-F5344CB8AC3E}">
        <p14:creationId xmlns:p14="http://schemas.microsoft.com/office/powerpoint/2010/main" val="3389368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50768CB-A26C-43F5-8175-B4E764C45C80}" type="datetimeFigureOut">
              <a:rPr lang="en-GB" smtClean="0"/>
              <a:t>23/09/2015</a:t>
            </a:fld>
            <a:endParaRPr lang="en-GB"/>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GB"/>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3CBAE8B7-8948-46FC-87A6-163D0A5C0A3E}" type="slidenum">
              <a:rPr lang="en-GB" smtClean="0"/>
              <a:t>‹#›</a:t>
            </a:fld>
            <a:endParaRPr lang="en-GB"/>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0768CB-A26C-43F5-8175-B4E764C45C80}" type="datetimeFigureOut">
              <a:rPr lang="en-GB" smtClean="0"/>
              <a:t>23/09/2015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BAE8B7-8948-46FC-87A6-163D0A5C0A3E}"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0768CB-A26C-43F5-8175-B4E764C45C80}" type="datetimeFigureOut">
              <a:rPr lang="en-GB" smtClean="0"/>
              <a:t>23/09/2015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096000" y="6356350"/>
            <a:ext cx="762000" cy="365125"/>
          </a:xfrm>
        </p:spPr>
        <p:txBody>
          <a:bodyPr/>
          <a:lstStyle/>
          <a:p>
            <a:fld id="{3CBAE8B7-8948-46FC-87A6-163D0A5C0A3E}" type="slidenum">
              <a:rPr lang="en-GB" smtClean="0"/>
              <a:t>‹#›</a:t>
            </a:fld>
            <a:endParaRPr lang="en-GB"/>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0768CB-A26C-43F5-8175-B4E764C45C80}" type="datetimeFigureOut">
              <a:rPr lang="en-GB" smtClean="0"/>
              <a:t>23/09/2015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BAE8B7-8948-46FC-87A6-163D0A5C0A3E}"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0768CB-A26C-43F5-8175-B4E764C45C80}" type="datetimeFigureOut">
              <a:rPr lang="en-GB" smtClean="0"/>
              <a:t>23/09/2015</a:t>
            </a:fld>
            <a:endParaRPr lang="en-GB"/>
          </a:p>
        </p:txBody>
      </p:sp>
      <p:sp>
        <p:nvSpPr>
          <p:cNvPr id="5" name="Footer Placeholder 4"/>
          <p:cNvSpPr>
            <a:spLocks noGrp="1"/>
          </p:cNvSpPr>
          <p:nvPr>
            <p:ph type="ftr" sz="quarter" idx="11"/>
          </p:nvPr>
        </p:nvSpPr>
        <p:spPr>
          <a:xfrm>
            <a:off x="5791200" y="6356350"/>
            <a:ext cx="2895600" cy="365125"/>
          </a:xfrm>
        </p:spPr>
        <p:txBody>
          <a:bodyPr/>
          <a:lstStyle/>
          <a:p>
            <a:endParaRPr lang="en-GB"/>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3CBAE8B7-8948-46FC-87A6-163D0A5C0A3E}" type="slidenum">
              <a:rPr lang="en-GB" smtClean="0"/>
              <a:t>‹#›</a:t>
            </a:fld>
            <a:endParaRPr lang="en-GB"/>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0768CB-A26C-43F5-8175-B4E764C45C80}" type="datetimeFigureOut">
              <a:rPr lang="en-GB" smtClean="0"/>
              <a:t>23/09/2015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BAE8B7-8948-46FC-87A6-163D0A5C0A3E}"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0768CB-A26C-43F5-8175-B4E764C45C80}" type="datetimeFigureOut">
              <a:rPr lang="en-GB" smtClean="0"/>
              <a:t>23/09/2015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BAE8B7-8948-46FC-87A6-163D0A5C0A3E}"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0768CB-A26C-43F5-8175-B4E764C45C80}" type="datetimeFigureOut">
              <a:rPr lang="en-GB" smtClean="0"/>
              <a:t>23/09/2015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BAE8B7-8948-46FC-87A6-163D0A5C0A3E}"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768CB-A26C-43F5-8175-B4E764C45C80}" type="datetimeFigureOut">
              <a:rPr lang="en-GB" smtClean="0"/>
              <a:t>23/09/2015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BAE8B7-8948-46FC-87A6-163D0A5C0A3E}"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0768CB-A26C-43F5-8175-B4E764C45C80}" type="datetimeFigureOut">
              <a:rPr lang="en-GB" smtClean="0"/>
              <a:t>23/09/2015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BAE8B7-8948-46FC-87A6-163D0A5C0A3E}" type="slidenum">
              <a:rPr lang="en-GB" smtClean="0"/>
              <a:t>‹#›</a:t>
            </a:fld>
            <a:endParaRPr lang="en-GB"/>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650768CB-A26C-43F5-8175-B4E764C45C80}" type="datetimeFigureOut">
              <a:rPr lang="en-GB" smtClean="0"/>
              <a:t>23/09/2015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BAE8B7-8948-46FC-87A6-163D0A5C0A3E}" type="slidenum">
              <a:rPr lang="en-GB" smtClean="0"/>
              <a:t>‹#›</a:t>
            </a:fld>
            <a:endParaRPr lang="en-GB"/>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650768CB-A26C-43F5-8175-B4E764C45C80}" type="datetimeFigureOut">
              <a:rPr lang="en-GB" smtClean="0"/>
              <a:t>23/09/2015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3CBAE8B7-8948-46FC-87A6-163D0A5C0A3E}" type="slidenum">
              <a:rPr lang="en-GB" smtClean="0"/>
              <a:t>‹#›</a:t>
            </a:fld>
            <a:endParaRPr lang="en-GB"/>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sz="3200" dirty="0" smtClean="0">
                <a:latin typeface="Calibri" pitchFamily="34" charset="0"/>
              </a:rPr>
              <a:t> </a:t>
            </a:r>
            <a:br>
              <a:rPr lang="en-GB" sz="3200" dirty="0" smtClean="0">
                <a:latin typeface="Calibri" pitchFamily="34" charset="0"/>
              </a:rPr>
            </a:br>
            <a:r>
              <a:rPr lang="en-GB" sz="3200" dirty="0">
                <a:latin typeface="Calibri" pitchFamily="34" charset="0"/>
              </a:rPr>
              <a:t/>
            </a:r>
            <a:br>
              <a:rPr lang="en-GB" sz="3200" dirty="0">
                <a:latin typeface="Calibri" pitchFamily="34" charset="0"/>
              </a:rPr>
            </a:br>
            <a:r>
              <a:rPr lang="en-GB" sz="2700" dirty="0" smtClean="0">
                <a:latin typeface="Calibri" pitchFamily="34" charset="0"/>
              </a:rPr>
              <a:t/>
            </a:r>
            <a:br>
              <a:rPr lang="en-GB" sz="2700" dirty="0" smtClean="0">
                <a:latin typeface="Calibri" pitchFamily="34" charset="0"/>
              </a:rPr>
            </a:br>
            <a:r>
              <a:rPr lang="en-GB" sz="2700" dirty="0" smtClean="0">
                <a:latin typeface="Calibri" pitchFamily="34" charset="0"/>
              </a:rPr>
              <a:t>Teaching, Learning and Assessment in the New National Curriculum</a:t>
            </a:r>
            <a:br>
              <a:rPr lang="en-GB" sz="2700" dirty="0" smtClean="0">
                <a:latin typeface="Calibri" pitchFamily="34" charset="0"/>
              </a:rPr>
            </a:br>
            <a:r>
              <a:rPr lang="en-GB" sz="2700" dirty="0" smtClean="0">
                <a:latin typeface="Calibri" pitchFamily="34" charset="0"/>
              </a:rPr>
              <a:t>‘Life Without Levels’</a:t>
            </a:r>
            <a:r>
              <a:rPr lang="en-GB" sz="3200" dirty="0"/>
              <a:t/>
            </a:r>
            <a:br>
              <a:rPr lang="en-GB" sz="3200" dirty="0"/>
            </a:br>
            <a:endParaRPr lang="en-GB" sz="3200" dirty="0"/>
          </a:p>
        </p:txBody>
      </p:sp>
      <p:sp>
        <p:nvSpPr>
          <p:cNvPr id="3" name="Subtitle 2"/>
          <p:cNvSpPr>
            <a:spLocks noGrp="1"/>
          </p:cNvSpPr>
          <p:nvPr>
            <p:ph type="subTitle" idx="1"/>
          </p:nvPr>
        </p:nvSpPr>
        <p:spPr/>
        <p:txBody>
          <a:bodyPr>
            <a:normAutofit/>
          </a:bodyPr>
          <a:lstStyle/>
          <a:p>
            <a:r>
              <a:rPr lang="en-GB" dirty="0" smtClean="0">
                <a:latin typeface="Calibri" pitchFamily="34" charset="0"/>
              </a:rPr>
              <a:t>A Guide for Parents and Carers</a:t>
            </a:r>
          </a:p>
        </p:txBody>
      </p:sp>
      <p:pic>
        <p:nvPicPr>
          <p:cNvPr id="102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3928" y="548680"/>
            <a:ext cx="1403853" cy="12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8724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graphicFrame>
        <p:nvGraphicFramePr>
          <p:cNvPr id="4" name="Content Placeholder 3"/>
          <p:cNvGraphicFramePr>
            <a:graphicFrameLocks noGrp="1"/>
          </p:cNvGraphicFramePr>
          <p:nvPr>
            <p:ph idx="1"/>
          </p:nvPr>
        </p:nvGraphicFramePr>
        <p:xfrm>
          <a:off x="847142" y="1600200"/>
          <a:ext cx="7449716" cy="4525963"/>
        </p:xfrm>
        <a:graphic>
          <a:graphicData uri="http://schemas.openxmlformats.org/drawingml/2006/table">
            <a:tbl>
              <a:tblPr firstRow="1" firstCol="1" bandRow="1"/>
              <a:tblGrid>
                <a:gridCol w="1489523"/>
                <a:gridCol w="1490048"/>
                <a:gridCol w="1490048"/>
                <a:gridCol w="1547338"/>
                <a:gridCol w="1432759"/>
              </a:tblGrid>
              <a:tr h="4525963">
                <a:tc>
                  <a:txBody>
                    <a:bodyPr/>
                    <a:lstStyle/>
                    <a:p>
                      <a:pPr algn="l">
                        <a:lnSpc>
                          <a:spcPct val="115000"/>
                        </a:lnSpc>
                        <a:spcAft>
                          <a:spcPts val="0"/>
                        </a:spcAft>
                      </a:pPr>
                      <a:r>
                        <a:rPr lang="en-GB" sz="900" b="1" dirty="0">
                          <a:effectLst/>
                          <a:latin typeface="Calibri"/>
                          <a:ea typeface="Calibri"/>
                          <a:cs typeface="Times New Roman"/>
                        </a:rPr>
                        <a:t>As musicians we need to:</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have an appreciation and understanding of different musical genres and traditions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develop some technical expertise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understand that where music comes from (its historical, cultural and social origins) effects the diversity of styles</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use musical terminology accurately</a:t>
                      </a:r>
                      <a:endParaRPr lang="en-GB" sz="900" dirty="0">
                        <a:effectLst/>
                        <a:latin typeface="Calibri"/>
                        <a:ea typeface="Calibri"/>
                        <a:cs typeface="Times New Roman"/>
                      </a:endParaRPr>
                    </a:p>
                    <a:p>
                      <a:pPr marL="228600"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p>
                      <a:pPr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p>
                      <a:pPr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p>
                      <a:pPr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p>
                      <a:pPr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p>
                      <a:pPr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txBody>
                  <a:tcPr marL="56764" marR="56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900" b="1" dirty="0">
                          <a:effectLst/>
                          <a:latin typeface="Calibri"/>
                          <a:ea typeface="Calibri"/>
                          <a:cs typeface="Times New Roman"/>
                        </a:rPr>
                        <a:t>As a linguists we need to:</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have confidence to speak with good intonation and the correct pronunciation</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develop  fluency in reading and writing</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to listen and respond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 have an awareness of the culture of the countries where the language comes from </a:t>
                      </a:r>
                      <a:endParaRPr lang="en-GB" sz="900" dirty="0">
                        <a:effectLst/>
                        <a:latin typeface="Calibri"/>
                        <a:ea typeface="Calibri"/>
                        <a:cs typeface="Times New Roman"/>
                      </a:endParaRPr>
                    </a:p>
                    <a:p>
                      <a:pPr marL="228600"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txBody>
                  <a:tcPr marL="56764" marR="56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900" b="1">
                          <a:effectLst/>
                          <a:latin typeface="Calibri"/>
                          <a:ea typeface="Calibri"/>
                          <a:cs typeface="Times New Roman"/>
                        </a:rPr>
                        <a:t>As sports’ people we need to:</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practise skills both in teams and alone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develop good levels of fitness</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have a healthy life style</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understand how to improve their own and others’ performance</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be positive and engage fully in sport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swim with confidence ( 25m by end of Year 6) and be safe around water </a:t>
                      </a:r>
                      <a:endParaRPr lang="en-GB" sz="900">
                        <a:effectLst/>
                        <a:latin typeface="Calibri"/>
                        <a:ea typeface="Calibri"/>
                        <a:cs typeface="Times New Roman"/>
                      </a:endParaRPr>
                    </a:p>
                  </a:txBody>
                  <a:tcPr marL="56764" marR="56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900" b="1">
                          <a:effectLst/>
                          <a:latin typeface="Calibri"/>
                          <a:ea typeface="Calibri"/>
                          <a:cs typeface="Times New Roman"/>
                        </a:rPr>
                        <a:t>As religiously literate people we need to</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ask questions and have our own ideas about the meaning and significance of existence</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have an understanding of our own spirituality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ask questions about religion and have a knowledge and understanding across a range of religions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begin to understand how beliefs, values, practices and ways of life in any religion work together</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think independently, work together, ask questions and evaluate ideas</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respect the views and ideas of others</a:t>
                      </a:r>
                      <a:endParaRPr lang="en-GB" sz="900">
                        <a:effectLst/>
                        <a:latin typeface="Calibri"/>
                        <a:ea typeface="Calibri"/>
                        <a:cs typeface="Times New Roman"/>
                      </a:endParaRPr>
                    </a:p>
                  </a:txBody>
                  <a:tcPr marL="56764" marR="56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900" b="1" dirty="0">
                          <a:effectLst/>
                          <a:latin typeface="Calibri"/>
                          <a:ea typeface="Calibri"/>
                          <a:cs typeface="Times New Roman"/>
                        </a:rPr>
                        <a:t>As a successful citizens we need  to:</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effectLst/>
                          <a:latin typeface="Calibri"/>
                          <a:ea typeface="Calibri"/>
                          <a:cs typeface="Times New Roman"/>
                        </a:rPr>
                        <a:t>try new things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effectLst/>
                          <a:latin typeface="Calibri"/>
                          <a:ea typeface="Calibri"/>
                          <a:cs typeface="Times New Roman"/>
                        </a:rPr>
                        <a:t>work hard</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effectLst/>
                          <a:latin typeface="Calibri"/>
                          <a:ea typeface="Calibri"/>
                          <a:cs typeface="Times New Roman"/>
                        </a:rPr>
                        <a:t>concentrate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effectLst/>
                          <a:latin typeface="Calibri"/>
                          <a:ea typeface="Calibri"/>
                          <a:cs typeface="Times New Roman"/>
                        </a:rPr>
                        <a:t>push ourselves</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effectLst/>
                          <a:latin typeface="Calibri"/>
                          <a:ea typeface="Calibri"/>
                          <a:cs typeface="Times New Roman"/>
                        </a:rPr>
                        <a:t>imagine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effectLst/>
                          <a:latin typeface="Calibri"/>
                          <a:ea typeface="Calibri"/>
                          <a:cs typeface="Times New Roman"/>
                        </a:rPr>
                        <a:t>improve</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effectLst/>
                          <a:latin typeface="Calibri"/>
                          <a:ea typeface="Calibri"/>
                          <a:cs typeface="Times New Roman"/>
                        </a:rPr>
                        <a:t>understand ourselves and others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effectLst/>
                          <a:latin typeface="Calibri"/>
                          <a:ea typeface="Calibri"/>
                          <a:cs typeface="Times New Roman"/>
                        </a:rPr>
                        <a:t>not give up</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solidFill>
                            <a:srgbClr val="333333"/>
                          </a:solidFill>
                          <a:effectLst/>
                          <a:latin typeface="Calibri"/>
                          <a:ea typeface="Times New Roman"/>
                          <a:cs typeface="Helvetica"/>
                        </a:rPr>
                        <a:t>to develop self-esteem and self-confidence</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solidFill>
                            <a:srgbClr val="333333"/>
                          </a:solidFill>
                          <a:effectLst/>
                          <a:latin typeface="Calibri"/>
                          <a:ea typeface="Times New Roman"/>
                          <a:cs typeface="Helvetica"/>
                        </a:rPr>
                        <a:t>to distinguish right from wrong and to respect the civil and criminal law of England</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solidFill>
                            <a:srgbClr val="333333"/>
                          </a:solidFill>
                          <a:effectLst/>
                          <a:latin typeface="Calibri"/>
                          <a:ea typeface="Times New Roman"/>
                          <a:cs typeface="Helvetica"/>
                        </a:rPr>
                        <a:t>to accept responsibility for our behaviour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solidFill>
                            <a:srgbClr val="333333"/>
                          </a:solidFill>
                          <a:effectLst/>
                          <a:latin typeface="Calibri"/>
                          <a:ea typeface="Times New Roman"/>
                          <a:cs typeface="Helvetica"/>
                        </a:rPr>
                        <a:t>show initiative, and to understand how we can contribute positively to the lives of those living and working in the locality of the school and to society more widely</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solidFill>
                            <a:srgbClr val="333333"/>
                          </a:solidFill>
                          <a:effectLst/>
                          <a:latin typeface="Calibri"/>
                          <a:ea typeface="Times New Roman"/>
                          <a:cs typeface="Helvetica"/>
                        </a:rPr>
                        <a:t>to respect our own and other culture</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solidFill>
                            <a:srgbClr val="333333"/>
                          </a:solidFill>
                          <a:effectLst/>
                          <a:latin typeface="Calibri"/>
                          <a:ea typeface="Times New Roman"/>
                          <a:cs typeface="Helvetica"/>
                        </a:rPr>
                        <a:t>to respect other people,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700" b="1" dirty="0">
                          <a:solidFill>
                            <a:srgbClr val="333333"/>
                          </a:solidFill>
                          <a:effectLst/>
                          <a:latin typeface="Calibri"/>
                          <a:ea typeface="Times New Roman"/>
                          <a:cs typeface="Helvetica"/>
                        </a:rPr>
                        <a:t>to respect the basis on which the law is made and applied in England</a:t>
                      </a:r>
                      <a:endParaRPr lang="en-GB" sz="900" dirty="0">
                        <a:effectLst/>
                        <a:latin typeface="Calibri"/>
                        <a:ea typeface="Calibri"/>
                        <a:cs typeface="Times New Roman"/>
                      </a:endParaRPr>
                    </a:p>
                    <a:p>
                      <a:pPr algn="l">
                        <a:lnSpc>
                          <a:spcPct val="115000"/>
                        </a:lnSpc>
                        <a:spcAft>
                          <a:spcPts val="0"/>
                        </a:spcAft>
                      </a:pPr>
                      <a:r>
                        <a:rPr lang="en-GB" sz="700" b="1" dirty="0">
                          <a:effectLst/>
                          <a:latin typeface="Calibri"/>
                          <a:ea typeface="Calibri"/>
                          <a:cs typeface="Times New Roman"/>
                        </a:rPr>
                        <a:t> </a:t>
                      </a:r>
                      <a:endParaRPr lang="en-GB" sz="900" dirty="0">
                        <a:effectLst/>
                        <a:latin typeface="Calibri"/>
                        <a:ea typeface="Calibri"/>
                        <a:cs typeface="Times New Roman"/>
                      </a:endParaRPr>
                    </a:p>
                    <a:p>
                      <a:pPr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txBody>
                  <a:tcPr marL="56764" marR="56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177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libri" pitchFamily="34" charset="0"/>
              </a:rPr>
              <a:t>Outdoor Learning </a:t>
            </a:r>
            <a:endParaRPr lang="en-GB" dirty="0">
              <a:latin typeface="Calibri" pitchFamily="34" charset="0"/>
            </a:endParaRPr>
          </a:p>
        </p:txBody>
      </p:sp>
      <p:sp>
        <p:nvSpPr>
          <p:cNvPr id="3" name="Content Placeholder 2"/>
          <p:cNvSpPr>
            <a:spLocks noGrp="1"/>
          </p:cNvSpPr>
          <p:nvPr>
            <p:ph idx="1"/>
          </p:nvPr>
        </p:nvSpPr>
        <p:spPr/>
        <p:txBody>
          <a:bodyPr>
            <a:normAutofit/>
          </a:bodyPr>
          <a:lstStyle/>
          <a:p>
            <a:r>
              <a:rPr lang="en-GB" b="1" dirty="0" smtClean="0"/>
              <a:t> What </a:t>
            </a:r>
            <a:r>
              <a:rPr lang="en-GB" b="1" dirty="0"/>
              <a:t>is Outdoor learning </a:t>
            </a:r>
            <a:r>
              <a:rPr lang="en-GB" b="1" dirty="0" smtClean="0"/>
              <a:t>?</a:t>
            </a:r>
            <a:endParaRPr lang="en-GB" dirty="0"/>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873986" y="2204864"/>
            <a:ext cx="7442430" cy="5078313"/>
          </a:xfrm>
          <a:prstGeom prst="rect">
            <a:avLst/>
          </a:prstGeom>
        </p:spPr>
        <p:txBody>
          <a:bodyPr wrap="square">
            <a:spAutoFit/>
          </a:bodyPr>
          <a:lstStyle/>
          <a:p>
            <a:pPr marL="342900" indent="-342900">
              <a:buFont typeface="Arial" panose="020B0604020202020204" pitchFamily="34" charset="0"/>
              <a:buChar char="•"/>
            </a:pPr>
            <a:r>
              <a:rPr lang="en-GB" dirty="0" smtClean="0"/>
              <a:t>The opportunity </a:t>
            </a:r>
            <a:r>
              <a:rPr lang="en-GB" dirty="0"/>
              <a:t>to build self esteem and independence through exploring and experiencing the natural world. </a:t>
            </a:r>
            <a:endParaRPr lang="en-GB" dirty="0" smtClean="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smtClean="0"/>
              <a:t>This </a:t>
            </a:r>
            <a:r>
              <a:rPr lang="en-GB" dirty="0"/>
              <a:t>approach is sometimes </a:t>
            </a:r>
            <a:r>
              <a:rPr lang="en-GB" dirty="0" smtClean="0"/>
              <a:t>described </a:t>
            </a:r>
            <a:r>
              <a:rPr lang="en-GB" dirty="0"/>
              <a:t>as ‘ Forest School’ and was based on </a:t>
            </a:r>
            <a:r>
              <a:rPr lang="en-GB" dirty="0" smtClean="0"/>
              <a:t>an </a:t>
            </a:r>
            <a:r>
              <a:rPr lang="en-GB" dirty="0"/>
              <a:t>approach first </a:t>
            </a:r>
            <a:r>
              <a:rPr lang="en-GB" dirty="0" smtClean="0"/>
              <a:t>developed in  </a:t>
            </a:r>
            <a:r>
              <a:rPr lang="en-GB" dirty="0"/>
              <a:t>Scandinavia. In reality there doesn’t need to be a forest and our aim is to allow learners the time and space to develop skills, interests and understanding through practical, hands on experiences outdoors as well as in the classroom. </a:t>
            </a:r>
            <a:endParaRPr lang="en-GB" dirty="0" smtClean="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smtClean="0"/>
              <a:t>As </a:t>
            </a:r>
            <a:r>
              <a:rPr lang="en-GB" dirty="0"/>
              <a:t>practitioners outdoor learning also provides the opportunity for us to step back and observe the children in different situations and from this we can then encourage and inspire individuals to achieve through careful scaffolding and facilitating. </a:t>
            </a:r>
          </a:p>
          <a:p>
            <a:pPr marL="342900" indent="-342900">
              <a:buFont typeface="Arial" panose="020B0604020202020204" pitchFamily="34" charset="0"/>
              <a:buChar char="•"/>
            </a:pPr>
            <a:endParaRPr lang="en-GB" dirty="0"/>
          </a:p>
          <a:p>
            <a:endParaRPr lang="en-GB" dirty="0" smtClean="0"/>
          </a:p>
          <a:p>
            <a:endParaRPr lang="en-GB" dirty="0"/>
          </a:p>
          <a:p>
            <a:endParaRPr lang="en-GB" dirty="0" smtClean="0"/>
          </a:p>
          <a:p>
            <a:endParaRPr lang="en-GB" dirty="0"/>
          </a:p>
        </p:txBody>
      </p:sp>
    </p:spTree>
    <p:extLst>
      <p:ext uri="{BB962C8B-B14F-4D97-AF65-F5344CB8AC3E}">
        <p14:creationId xmlns:p14="http://schemas.microsoft.com/office/powerpoint/2010/main" val="2681166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libri" panose="020F0502020204030204" pitchFamily="34" charset="0"/>
              </a:rPr>
              <a:t>Outdoor Learning </a:t>
            </a:r>
            <a:endParaRPr lang="en-GB" dirty="0">
              <a:latin typeface="Calibri" panose="020F0502020204030204" pitchFamily="34" charset="0"/>
            </a:endParaRPr>
          </a:p>
        </p:txBody>
      </p:sp>
      <p:sp>
        <p:nvSpPr>
          <p:cNvPr id="3" name="Content Placeholder 2"/>
          <p:cNvSpPr>
            <a:spLocks noGrp="1"/>
          </p:cNvSpPr>
          <p:nvPr>
            <p:ph idx="1"/>
          </p:nvPr>
        </p:nvSpPr>
        <p:spPr>
          <a:xfrm>
            <a:off x="280914" y="1628800"/>
            <a:ext cx="8229600" cy="4525963"/>
          </a:xfrm>
        </p:spPr>
        <p:txBody>
          <a:bodyPr>
            <a:normAutofit/>
          </a:bodyPr>
          <a:lstStyle/>
          <a:p>
            <a:endParaRPr lang="en-GB" dirty="0"/>
          </a:p>
          <a:p>
            <a:endParaRPr lang="en-GB" dirty="0"/>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3986" y="417812"/>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251520" y="2136339"/>
            <a:ext cx="8640960" cy="3416320"/>
          </a:xfrm>
          <a:prstGeom prst="rect">
            <a:avLst/>
          </a:prstGeom>
        </p:spPr>
        <p:txBody>
          <a:bodyPr wrap="square">
            <a:spAutoFit/>
          </a:bodyPr>
          <a:lstStyle/>
          <a:p>
            <a:r>
              <a:rPr lang="en-GB" sz="2400" dirty="0">
                <a:latin typeface="Calibri" panose="020F0502020204030204" pitchFamily="34" charset="0"/>
              </a:rPr>
              <a:t>Your child will experience a wide variety of multisensory experiences within the natural environment. </a:t>
            </a:r>
            <a:endParaRPr lang="en-GB" sz="2400" dirty="0" smtClean="0">
              <a:latin typeface="Calibri" panose="020F0502020204030204" pitchFamily="34" charset="0"/>
            </a:endParaRPr>
          </a:p>
          <a:p>
            <a:endParaRPr lang="en-GB" sz="2400" dirty="0">
              <a:latin typeface="Calibri" panose="020F0502020204030204" pitchFamily="34" charset="0"/>
            </a:endParaRPr>
          </a:p>
          <a:p>
            <a:r>
              <a:rPr lang="en-GB" sz="2400" dirty="0" smtClean="0">
                <a:latin typeface="Calibri" panose="020F0502020204030204" pitchFamily="34" charset="0"/>
              </a:rPr>
              <a:t>The </a:t>
            </a:r>
            <a:r>
              <a:rPr lang="en-GB" sz="2400" dirty="0">
                <a:latin typeface="Calibri" panose="020F0502020204030204" pitchFamily="34" charset="0"/>
              </a:rPr>
              <a:t>sessions will run in all weather conditions (unless weather conditions are dangerous). </a:t>
            </a:r>
          </a:p>
          <a:p>
            <a:endParaRPr lang="en-GB" sz="2400" dirty="0" smtClean="0">
              <a:latin typeface="Calibri" panose="020F0502020204030204" pitchFamily="34" charset="0"/>
            </a:endParaRPr>
          </a:p>
          <a:p>
            <a:r>
              <a:rPr lang="en-GB" sz="2400" dirty="0" smtClean="0">
                <a:latin typeface="Calibri" panose="020F0502020204030204" pitchFamily="34" charset="0"/>
              </a:rPr>
              <a:t>The </a:t>
            </a:r>
            <a:r>
              <a:rPr lang="en-GB" sz="2400" dirty="0">
                <a:latin typeface="Calibri" panose="020F0502020204030204" pitchFamily="34" charset="0"/>
              </a:rPr>
              <a:t>child led ethos of ‘Forest Schools’ means the children can choose what to participate in, carefully supported and encouraged by trained adults. </a:t>
            </a:r>
          </a:p>
        </p:txBody>
      </p:sp>
    </p:spTree>
    <p:extLst>
      <p:ext uri="{BB962C8B-B14F-4D97-AF65-F5344CB8AC3E}">
        <p14:creationId xmlns:p14="http://schemas.microsoft.com/office/powerpoint/2010/main" val="2458754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libri" panose="020F0502020204030204" pitchFamily="34" charset="0"/>
              </a:rPr>
              <a:t>Outdoor Learning </a:t>
            </a:r>
            <a:endParaRPr lang="en-GB" dirty="0">
              <a:latin typeface="Calibri" panose="020F0502020204030204" pitchFamily="34" charset="0"/>
            </a:endParaRPr>
          </a:p>
        </p:txBody>
      </p:sp>
      <p:sp>
        <p:nvSpPr>
          <p:cNvPr id="3" name="Content Placeholder 2"/>
          <p:cNvSpPr>
            <a:spLocks noGrp="1"/>
          </p:cNvSpPr>
          <p:nvPr>
            <p:ph idx="1"/>
          </p:nvPr>
        </p:nvSpPr>
        <p:spPr/>
        <p:txBody>
          <a:bodyPr/>
          <a:lstStyle/>
          <a:p>
            <a:endParaRPr lang="en-GB" dirty="0" smtClean="0">
              <a:latin typeface="Calibri" panose="020F0502020204030204" pitchFamily="34" charset="0"/>
            </a:endParaRPr>
          </a:p>
          <a:p>
            <a:r>
              <a:rPr lang="en-GB" dirty="0" smtClean="0">
                <a:latin typeface="Calibri" panose="020F0502020204030204" pitchFamily="34" charset="0"/>
              </a:rPr>
              <a:t>Sessions </a:t>
            </a:r>
            <a:r>
              <a:rPr lang="en-GB" dirty="0">
                <a:latin typeface="Calibri" panose="020F0502020204030204" pitchFamily="34" charset="0"/>
              </a:rPr>
              <a:t>are planned around the individual’s and group’s needs, and built upon each week. The earlier sessions will concentrate on safety; establishing boundaries and routines. </a:t>
            </a:r>
            <a:endParaRPr lang="en-GB" dirty="0" smtClean="0">
              <a:latin typeface="Calibri" panose="020F0502020204030204" pitchFamily="34" charset="0"/>
            </a:endParaRPr>
          </a:p>
          <a:p>
            <a:endParaRPr lang="en-GB" dirty="0">
              <a:latin typeface="Calibri" panose="020F0502020204030204" pitchFamily="34" charset="0"/>
            </a:endParaRPr>
          </a:p>
          <a:p>
            <a:r>
              <a:rPr lang="en-GB" dirty="0" smtClean="0">
                <a:latin typeface="Calibri" panose="020F0502020204030204" pitchFamily="34" charset="0"/>
              </a:rPr>
              <a:t>As </a:t>
            </a:r>
            <a:r>
              <a:rPr lang="en-GB" dirty="0">
                <a:latin typeface="Calibri" panose="020F0502020204030204" pitchFamily="34" charset="0"/>
              </a:rPr>
              <a:t>the children develop in confidence and familiarity with the environment the sessions focus on the development and consolidation of skills and understanding</a:t>
            </a:r>
            <a:endParaRPr lang="en-GB" dirty="0">
              <a:latin typeface="Calibri" panose="020F0502020204030204" pitchFamily="34" charset="0"/>
            </a:endParaRPr>
          </a:p>
        </p:txBody>
      </p:sp>
    </p:spTree>
    <p:extLst>
      <p:ext uri="{BB962C8B-B14F-4D97-AF65-F5344CB8AC3E}">
        <p14:creationId xmlns:p14="http://schemas.microsoft.com/office/powerpoint/2010/main" val="3432123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a:latin typeface="Calibri" pitchFamily="34" charset="0"/>
              </a:rPr>
              <a:t>What have the Government </a:t>
            </a:r>
            <a:r>
              <a:rPr lang="en-GB" sz="3200" dirty="0" smtClean="0">
                <a:latin typeface="Calibri" pitchFamily="34" charset="0"/>
              </a:rPr>
              <a:t>said about assessment ?</a:t>
            </a:r>
            <a:endParaRPr lang="en-GB" sz="3200" dirty="0">
              <a:latin typeface="Calibri" pitchFamily="34" charset="0"/>
            </a:endParaRPr>
          </a:p>
        </p:txBody>
      </p:sp>
      <p:sp>
        <p:nvSpPr>
          <p:cNvPr id="3" name="Content Placeholder 2"/>
          <p:cNvSpPr>
            <a:spLocks noGrp="1"/>
          </p:cNvSpPr>
          <p:nvPr>
            <p:ph idx="1"/>
          </p:nvPr>
        </p:nvSpPr>
        <p:spPr>
          <a:xfrm>
            <a:off x="457200" y="1412776"/>
            <a:ext cx="8229600" cy="5112568"/>
          </a:xfrm>
        </p:spPr>
        <p:txBody>
          <a:bodyPr>
            <a:noAutofit/>
          </a:bodyPr>
          <a:lstStyle/>
          <a:p>
            <a:pPr marL="0" indent="0">
              <a:lnSpc>
                <a:spcPct val="170000"/>
              </a:lnSpc>
              <a:buNone/>
            </a:pPr>
            <a:endParaRPr lang="en-GB" sz="2000" i="1" dirty="0" smtClean="0">
              <a:latin typeface="Calibri" pitchFamily="34" charset="0"/>
            </a:endParaRPr>
          </a:p>
          <a:p>
            <a:pPr marL="0" indent="0">
              <a:lnSpc>
                <a:spcPct val="170000"/>
              </a:lnSpc>
              <a:buNone/>
            </a:pPr>
            <a:r>
              <a:rPr lang="en-GB" sz="2000" i="1" dirty="0" smtClean="0">
                <a:latin typeface="Calibri" pitchFamily="34" charset="0"/>
              </a:rPr>
              <a:t>‘Schools </a:t>
            </a:r>
            <a:r>
              <a:rPr lang="en-GB" sz="2000" i="1" dirty="0" smtClean="0">
                <a:latin typeface="Calibri" pitchFamily="34" charset="0"/>
              </a:rPr>
              <a:t>will be expected to have in place approaches to formative assessment that support pupil attainment and progression. The assessment framework should be built into the school curriculum, so that schools can check what pupils have learned and whether they are on track to meet expectations at the end of the key stage so that they can report regularly to parents.</a:t>
            </a:r>
          </a:p>
          <a:p>
            <a:pPr marL="0" indent="0">
              <a:lnSpc>
                <a:spcPct val="170000"/>
              </a:lnSpc>
              <a:buNone/>
            </a:pPr>
            <a:r>
              <a:rPr lang="en-GB" sz="2000" i="1" dirty="0" smtClean="0">
                <a:latin typeface="Calibri" pitchFamily="34" charset="0"/>
              </a:rPr>
              <a:t>Schools will have the flexibility to use approaches that work for their pupils and circumstances, without being constrained by a single national approach</a:t>
            </a:r>
            <a:r>
              <a:rPr lang="en-GB" sz="2000" i="1" dirty="0" smtClean="0">
                <a:latin typeface="Calibri" pitchFamily="34" charset="0"/>
              </a:rPr>
              <a:t>.’</a:t>
            </a:r>
            <a:endParaRPr lang="en-GB" sz="2000" i="1" dirty="0">
              <a:latin typeface="Calibri" pitchFamily="34" charset="0"/>
            </a:endParaRPr>
          </a:p>
        </p:txBody>
      </p:sp>
      <p:pic>
        <p:nvPicPr>
          <p:cNvPr id="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4605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111664"/>
          </a:xfrm>
        </p:spPr>
        <p:txBody>
          <a:bodyPr>
            <a:noAutofit/>
          </a:bodyPr>
          <a:lstStyle/>
          <a:p>
            <a:r>
              <a:rPr lang="en-GB" sz="2800" b="1" dirty="0" smtClean="0">
                <a:latin typeface="Calibri" pitchFamily="34" charset="0"/>
              </a:rPr>
              <a:t>Final </a:t>
            </a:r>
            <a:r>
              <a:rPr lang="en-GB" sz="2800" b="1" dirty="0">
                <a:latin typeface="Calibri" pitchFamily="34" charset="0"/>
              </a:rPr>
              <a:t>report of the Commission on Assessment without Levels </a:t>
            </a:r>
            <a:endParaRPr lang="en-GB" sz="2800" dirty="0">
              <a:latin typeface="Calibri" pitchFamily="34" charset="0"/>
            </a:endParaRPr>
          </a:p>
        </p:txBody>
      </p:sp>
      <p:sp>
        <p:nvSpPr>
          <p:cNvPr id="3" name="Content Placeholder 2"/>
          <p:cNvSpPr>
            <a:spLocks noGrp="1"/>
          </p:cNvSpPr>
          <p:nvPr>
            <p:ph idx="1"/>
          </p:nvPr>
        </p:nvSpPr>
        <p:spPr/>
        <p:txBody>
          <a:bodyPr/>
          <a:lstStyle/>
          <a:p>
            <a:endParaRPr lang="en-GB" dirty="0" smtClean="0"/>
          </a:p>
          <a:p>
            <a:endParaRPr lang="en-GB" dirty="0"/>
          </a:p>
          <a:p>
            <a:r>
              <a:rPr lang="en-GB" dirty="0" smtClean="0"/>
              <a:t>The </a:t>
            </a:r>
            <a:r>
              <a:rPr lang="en-GB" dirty="0"/>
              <a:t>changes to the National Curriculum and its assessment go well beyond mere changes of content. They invoke very different day-to-day approaches to assessment and signal fundamental shifts in ideas about learning and assessment. </a:t>
            </a:r>
          </a:p>
        </p:txBody>
      </p:sp>
    </p:spTree>
    <p:extLst>
      <p:ext uri="{BB962C8B-B14F-4D97-AF65-F5344CB8AC3E}">
        <p14:creationId xmlns:p14="http://schemas.microsoft.com/office/powerpoint/2010/main" val="20301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What  are we doing now?</a:t>
            </a:r>
            <a:endParaRPr lang="en-GB" sz="3200" dirty="0">
              <a:latin typeface="Calibri" pitchFamily="34" charset="0"/>
            </a:endParaRPr>
          </a:p>
        </p:txBody>
      </p:sp>
      <p:sp>
        <p:nvSpPr>
          <p:cNvPr id="3" name="Content Placeholder 2"/>
          <p:cNvSpPr>
            <a:spLocks noGrp="1"/>
          </p:cNvSpPr>
          <p:nvPr>
            <p:ph idx="1"/>
          </p:nvPr>
        </p:nvSpPr>
        <p:spPr>
          <a:xfrm>
            <a:off x="457200" y="1412776"/>
            <a:ext cx="8435280" cy="5112568"/>
          </a:xfrm>
        </p:spPr>
        <p:txBody>
          <a:bodyPr>
            <a:noAutofit/>
          </a:bodyPr>
          <a:lstStyle/>
          <a:p>
            <a:pPr>
              <a:lnSpc>
                <a:spcPct val="170000"/>
              </a:lnSpc>
            </a:pPr>
            <a:r>
              <a:rPr lang="en-GB" sz="2100" dirty="0" smtClean="0"/>
              <a:t>Implementing a new assessment and reporting  system for the new National Curriculum</a:t>
            </a:r>
            <a:r>
              <a:rPr lang="en-GB" sz="2100" dirty="0"/>
              <a:t> </a:t>
            </a:r>
            <a:r>
              <a:rPr lang="en-GB" sz="2100" dirty="0" smtClean="0"/>
              <a:t>for Years 1 - 4 </a:t>
            </a:r>
          </a:p>
          <a:p>
            <a:pPr>
              <a:lnSpc>
                <a:spcPct val="170000"/>
              </a:lnSpc>
            </a:pPr>
            <a:r>
              <a:rPr lang="en-GB" sz="2100" dirty="0" smtClean="0"/>
              <a:t> We need to:</a:t>
            </a:r>
          </a:p>
          <a:p>
            <a:pPr lvl="1">
              <a:lnSpc>
                <a:spcPct val="170000"/>
              </a:lnSpc>
            </a:pPr>
            <a:r>
              <a:rPr lang="en-GB" sz="1800" dirty="0" smtClean="0"/>
              <a:t>Ensure that the school’s high standards and expectations continue to be met.</a:t>
            </a:r>
          </a:p>
          <a:p>
            <a:pPr lvl="1">
              <a:lnSpc>
                <a:spcPct val="170000"/>
              </a:lnSpc>
            </a:pPr>
            <a:r>
              <a:rPr lang="en-GB" sz="1800" dirty="0" smtClean="0"/>
              <a:t>Ensure accurate and smooth transition from old to new assessment systems – children are placed accurately on the new system.</a:t>
            </a:r>
          </a:p>
          <a:p>
            <a:pPr lvl="1">
              <a:lnSpc>
                <a:spcPct val="170000"/>
              </a:lnSpc>
            </a:pPr>
            <a:r>
              <a:rPr lang="en-GB" sz="1800" dirty="0" smtClean="0"/>
              <a:t>Keep parents, Governors and all other stakeholders informed</a:t>
            </a:r>
          </a:p>
          <a:p>
            <a:pPr lvl="1">
              <a:lnSpc>
                <a:spcPct val="170000"/>
              </a:lnSpc>
            </a:pPr>
            <a:endParaRPr lang="en-GB" sz="1700" dirty="0" smtClean="0"/>
          </a:p>
          <a:p>
            <a:pPr>
              <a:lnSpc>
                <a:spcPct val="170000"/>
              </a:lnSpc>
            </a:pPr>
            <a:endParaRPr lang="en-GB" sz="2100" dirty="0" smtClean="0"/>
          </a:p>
          <a:p>
            <a:pPr lvl="1">
              <a:lnSpc>
                <a:spcPct val="170000"/>
              </a:lnSpc>
            </a:pPr>
            <a:endParaRPr lang="en-GB" sz="1700" dirty="0"/>
          </a:p>
          <a:p>
            <a:pPr marL="0" indent="0">
              <a:lnSpc>
                <a:spcPct val="170000"/>
              </a:lnSpc>
              <a:buNone/>
            </a:pPr>
            <a:endParaRPr lang="en-GB" sz="2200" dirty="0" smtClean="0"/>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4206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What has the new system got to do?</a:t>
            </a:r>
            <a:endParaRPr lang="en-GB" sz="3200" dirty="0">
              <a:latin typeface="Calibri" pitchFamily="34" charset="0"/>
            </a:endParaRPr>
          </a:p>
        </p:txBody>
      </p:sp>
      <p:sp>
        <p:nvSpPr>
          <p:cNvPr id="3" name="Content Placeholder 2"/>
          <p:cNvSpPr>
            <a:spLocks noGrp="1"/>
          </p:cNvSpPr>
          <p:nvPr>
            <p:ph idx="1"/>
          </p:nvPr>
        </p:nvSpPr>
        <p:spPr>
          <a:xfrm>
            <a:off x="457200" y="1412776"/>
            <a:ext cx="8435280" cy="5112568"/>
          </a:xfrm>
        </p:spPr>
        <p:txBody>
          <a:bodyPr>
            <a:noAutofit/>
          </a:bodyPr>
          <a:lstStyle/>
          <a:p>
            <a:pPr>
              <a:lnSpc>
                <a:spcPct val="170000"/>
              </a:lnSpc>
            </a:pPr>
            <a:r>
              <a:rPr lang="en-GB" sz="2100" dirty="0" smtClean="0">
                <a:latin typeface="Calibri" pitchFamily="34" charset="0"/>
              </a:rPr>
              <a:t>Give an accurate and reliable judgement of children’s attainment</a:t>
            </a:r>
          </a:p>
          <a:p>
            <a:pPr>
              <a:lnSpc>
                <a:spcPct val="170000"/>
              </a:lnSpc>
            </a:pPr>
            <a:r>
              <a:rPr lang="en-GB" sz="2100" dirty="0" smtClean="0">
                <a:latin typeface="Calibri" pitchFamily="34" charset="0"/>
              </a:rPr>
              <a:t>Show what children are able to do.</a:t>
            </a:r>
          </a:p>
          <a:p>
            <a:pPr>
              <a:lnSpc>
                <a:spcPct val="170000"/>
              </a:lnSpc>
            </a:pPr>
            <a:r>
              <a:rPr lang="en-GB" sz="2100" dirty="0" smtClean="0">
                <a:latin typeface="Calibri" pitchFamily="34" charset="0"/>
              </a:rPr>
              <a:t>Show what children need to do to improve.</a:t>
            </a:r>
          </a:p>
          <a:p>
            <a:pPr>
              <a:lnSpc>
                <a:spcPct val="170000"/>
              </a:lnSpc>
            </a:pPr>
            <a:r>
              <a:rPr lang="en-GB" sz="2100" dirty="0" smtClean="0">
                <a:latin typeface="Calibri" pitchFamily="34" charset="0"/>
              </a:rPr>
              <a:t>Enable targets to be set for;</a:t>
            </a:r>
          </a:p>
          <a:p>
            <a:pPr lvl="1">
              <a:lnSpc>
                <a:spcPct val="170000"/>
              </a:lnSpc>
            </a:pPr>
            <a:r>
              <a:rPr lang="en-GB" sz="1700" dirty="0" smtClean="0">
                <a:latin typeface="Calibri" pitchFamily="34" charset="0"/>
              </a:rPr>
              <a:t>Children</a:t>
            </a:r>
          </a:p>
          <a:p>
            <a:pPr lvl="1">
              <a:lnSpc>
                <a:spcPct val="170000"/>
              </a:lnSpc>
            </a:pPr>
            <a:r>
              <a:rPr lang="en-GB" sz="1700" dirty="0" smtClean="0">
                <a:latin typeface="Calibri" pitchFamily="34" charset="0"/>
              </a:rPr>
              <a:t>Groups/Classes/Year Groups</a:t>
            </a:r>
          </a:p>
          <a:p>
            <a:pPr lvl="1">
              <a:lnSpc>
                <a:spcPct val="170000"/>
              </a:lnSpc>
            </a:pPr>
            <a:r>
              <a:rPr lang="en-GB" sz="1700" dirty="0" smtClean="0">
                <a:latin typeface="Calibri" pitchFamily="34" charset="0"/>
              </a:rPr>
              <a:t>Whole school</a:t>
            </a:r>
          </a:p>
          <a:p>
            <a:pPr>
              <a:lnSpc>
                <a:spcPct val="170000"/>
              </a:lnSpc>
            </a:pPr>
            <a:r>
              <a:rPr lang="en-GB" sz="2100" dirty="0" smtClean="0">
                <a:latin typeface="Calibri" pitchFamily="34" charset="0"/>
              </a:rPr>
              <a:t>Shows the progress individual pupils have made.</a:t>
            </a:r>
            <a:r>
              <a:rPr lang="en-GB" sz="2100" dirty="0">
                <a:latin typeface="Calibri" pitchFamily="34" charset="0"/>
              </a:rPr>
              <a:t> </a:t>
            </a:r>
            <a:endParaRPr lang="en-GB" sz="2100" dirty="0" smtClean="0">
              <a:latin typeface="Calibri" pitchFamily="34" charset="0"/>
            </a:endParaRPr>
          </a:p>
          <a:p>
            <a:pPr>
              <a:lnSpc>
                <a:spcPct val="170000"/>
              </a:lnSpc>
            </a:pPr>
            <a:r>
              <a:rPr lang="en-GB" sz="2100" dirty="0" smtClean="0">
                <a:latin typeface="Calibri" pitchFamily="34" charset="0"/>
              </a:rPr>
              <a:t>Can </a:t>
            </a:r>
            <a:r>
              <a:rPr lang="en-GB" sz="2100" dirty="0">
                <a:latin typeface="Calibri" pitchFamily="34" charset="0"/>
              </a:rPr>
              <a:t>track pupils and quickly  identify those who are causing concern</a:t>
            </a:r>
            <a:endParaRPr lang="en-GB" sz="2100" dirty="0" smtClean="0">
              <a:latin typeface="Calibri" pitchFamily="34" charset="0"/>
            </a:endParaRPr>
          </a:p>
          <a:p>
            <a:pPr>
              <a:lnSpc>
                <a:spcPct val="170000"/>
              </a:lnSpc>
            </a:pPr>
            <a:endParaRPr lang="en-GB" sz="2100" dirty="0" smtClean="0"/>
          </a:p>
          <a:p>
            <a:pPr lvl="1">
              <a:lnSpc>
                <a:spcPct val="170000"/>
              </a:lnSpc>
            </a:pPr>
            <a:endParaRPr lang="en-GB" sz="1700" dirty="0"/>
          </a:p>
          <a:p>
            <a:pPr marL="0" indent="0">
              <a:lnSpc>
                <a:spcPct val="170000"/>
              </a:lnSpc>
              <a:buNone/>
            </a:pPr>
            <a:endParaRPr lang="en-GB" sz="2200" dirty="0" smtClean="0"/>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4521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a:latin typeface="Calibri" pitchFamily="34" charset="0"/>
              </a:rPr>
              <a:t>What has the new system got to </a:t>
            </a:r>
            <a:r>
              <a:rPr lang="en-GB" sz="3200" dirty="0" smtClean="0">
                <a:latin typeface="Calibri" pitchFamily="34" charset="0"/>
              </a:rPr>
              <a:t>do?</a:t>
            </a:r>
            <a:endParaRPr lang="en-GB" sz="3200" dirty="0">
              <a:latin typeface="Calibri" pitchFamily="34" charset="0"/>
            </a:endParaRPr>
          </a:p>
        </p:txBody>
      </p:sp>
      <p:sp>
        <p:nvSpPr>
          <p:cNvPr id="3" name="Content Placeholder 2"/>
          <p:cNvSpPr>
            <a:spLocks noGrp="1"/>
          </p:cNvSpPr>
          <p:nvPr>
            <p:ph idx="1"/>
          </p:nvPr>
        </p:nvSpPr>
        <p:spPr>
          <a:xfrm>
            <a:off x="457200" y="1412776"/>
            <a:ext cx="8435280" cy="5112568"/>
          </a:xfrm>
        </p:spPr>
        <p:txBody>
          <a:bodyPr>
            <a:noAutofit/>
          </a:bodyPr>
          <a:lstStyle/>
          <a:p>
            <a:pPr>
              <a:lnSpc>
                <a:spcPct val="170000"/>
              </a:lnSpc>
            </a:pPr>
            <a:r>
              <a:rPr lang="en-GB" sz="2100" dirty="0" smtClean="0">
                <a:latin typeface="Calibri" pitchFamily="34" charset="0"/>
              </a:rPr>
              <a:t>Speak to children and parents in a language that is clear and </a:t>
            </a:r>
            <a:r>
              <a:rPr lang="en-GB" sz="2100" dirty="0" smtClean="0">
                <a:latin typeface="Calibri" pitchFamily="34" charset="0"/>
              </a:rPr>
              <a:t>understandable</a:t>
            </a:r>
            <a:endParaRPr lang="en-GB" sz="2100" dirty="0" smtClean="0">
              <a:latin typeface="Calibri" pitchFamily="34" charset="0"/>
            </a:endParaRPr>
          </a:p>
          <a:p>
            <a:pPr>
              <a:lnSpc>
                <a:spcPct val="170000"/>
              </a:lnSpc>
            </a:pPr>
            <a:r>
              <a:rPr lang="en-GB" sz="2100" dirty="0" smtClean="0">
                <a:latin typeface="Calibri" pitchFamily="34" charset="0"/>
              </a:rPr>
              <a:t> Support governors </a:t>
            </a:r>
            <a:r>
              <a:rPr lang="en-GB" sz="2100" dirty="0" smtClean="0">
                <a:latin typeface="Calibri" pitchFamily="34" charset="0"/>
              </a:rPr>
              <a:t>to hold Senior Leaders to account and to monitor the effectiveness of school improvement </a:t>
            </a:r>
            <a:r>
              <a:rPr lang="en-GB" sz="2100" dirty="0" smtClean="0">
                <a:latin typeface="Calibri" pitchFamily="34" charset="0"/>
              </a:rPr>
              <a:t>plans</a:t>
            </a:r>
            <a:endParaRPr lang="en-GB" sz="2100" dirty="0" smtClean="0">
              <a:latin typeface="Calibri" pitchFamily="34" charset="0"/>
            </a:endParaRPr>
          </a:p>
          <a:p>
            <a:pPr>
              <a:lnSpc>
                <a:spcPct val="170000"/>
              </a:lnSpc>
            </a:pPr>
            <a:r>
              <a:rPr lang="en-GB" sz="2100" dirty="0" smtClean="0">
                <a:latin typeface="Calibri" pitchFamily="34" charset="0"/>
              </a:rPr>
              <a:t> </a:t>
            </a:r>
            <a:r>
              <a:rPr lang="en-GB" sz="2100" dirty="0" smtClean="0">
                <a:latin typeface="Calibri" pitchFamily="34" charset="0"/>
              </a:rPr>
              <a:t>Allow </a:t>
            </a:r>
            <a:r>
              <a:rPr lang="en-GB" sz="2100" dirty="0" smtClean="0">
                <a:latin typeface="Calibri" pitchFamily="34" charset="0"/>
              </a:rPr>
              <a:t>outside </a:t>
            </a:r>
            <a:r>
              <a:rPr lang="en-GB" sz="2100" dirty="0" smtClean="0">
                <a:latin typeface="Calibri" pitchFamily="34" charset="0"/>
              </a:rPr>
              <a:t>agencies including Ofsted to make judgements about the effectiveness of the </a:t>
            </a:r>
            <a:r>
              <a:rPr lang="en-GB" sz="2100" dirty="0" smtClean="0">
                <a:latin typeface="Calibri" pitchFamily="34" charset="0"/>
              </a:rPr>
              <a:t>School</a:t>
            </a:r>
            <a:endParaRPr lang="en-GB" sz="2100" dirty="0" smtClean="0">
              <a:latin typeface="Calibri" pitchFamily="34" charset="0"/>
            </a:endParaRPr>
          </a:p>
          <a:p>
            <a:pPr>
              <a:lnSpc>
                <a:spcPct val="170000"/>
              </a:lnSpc>
            </a:pPr>
            <a:r>
              <a:rPr lang="en-GB" sz="2100" dirty="0" smtClean="0">
                <a:latin typeface="Calibri" pitchFamily="34" charset="0"/>
              </a:rPr>
              <a:t>Highlights excellence in both the attainment and progress (for individuals, groups and whole school) so these can be </a:t>
            </a:r>
            <a:r>
              <a:rPr lang="en-GB" sz="2100" dirty="0" smtClean="0">
                <a:latin typeface="Calibri" pitchFamily="34" charset="0"/>
              </a:rPr>
              <a:t>celebrated</a:t>
            </a:r>
            <a:endParaRPr lang="en-GB" sz="2100" dirty="0" smtClean="0">
              <a:latin typeface="Calibri" pitchFamily="34" charset="0"/>
            </a:endParaRPr>
          </a:p>
          <a:p>
            <a:pPr>
              <a:lnSpc>
                <a:spcPct val="170000"/>
              </a:lnSpc>
            </a:pPr>
            <a:endParaRPr lang="en-GB" sz="2100" dirty="0" smtClean="0">
              <a:latin typeface="Calibri" pitchFamily="34" charset="0"/>
            </a:endParaRPr>
          </a:p>
          <a:p>
            <a:pPr lvl="1">
              <a:lnSpc>
                <a:spcPct val="170000"/>
              </a:lnSpc>
            </a:pPr>
            <a:endParaRPr lang="en-GB" sz="1700" dirty="0"/>
          </a:p>
          <a:p>
            <a:pPr marL="0" indent="0">
              <a:lnSpc>
                <a:spcPct val="170000"/>
              </a:lnSpc>
              <a:buNone/>
            </a:pPr>
            <a:endParaRPr lang="en-GB" sz="2200" dirty="0" smtClean="0"/>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1771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     What is the new language of Assessment ?</a:t>
            </a:r>
            <a:endParaRPr lang="en-GB" sz="3200" dirty="0">
              <a:latin typeface="Calibri" pitchFamily="34" charset="0"/>
            </a:endParaRPr>
          </a:p>
        </p:txBody>
      </p:sp>
      <p:sp>
        <p:nvSpPr>
          <p:cNvPr id="3" name="Content Placeholder 2"/>
          <p:cNvSpPr>
            <a:spLocks noGrp="1"/>
          </p:cNvSpPr>
          <p:nvPr>
            <p:ph idx="1"/>
          </p:nvPr>
        </p:nvSpPr>
        <p:spPr>
          <a:xfrm>
            <a:off x="457200" y="1412776"/>
            <a:ext cx="8229600" cy="5112568"/>
          </a:xfrm>
        </p:spPr>
        <p:txBody>
          <a:bodyPr>
            <a:noAutofit/>
          </a:bodyPr>
          <a:lstStyle/>
          <a:p>
            <a:pPr>
              <a:lnSpc>
                <a:spcPct val="170000"/>
              </a:lnSpc>
            </a:pPr>
            <a:r>
              <a:rPr lang="en-GB" sz="2400" dirty="0" smtClean="0">
                <a:latin typeface="Calibri" pitchFamily="34" charset="0"/>
              </a:rPr>
              <a:t>Against Age Related Expectations</a:t>
            </a:r>
          </a:p>
          <a:p>
            <a:pPr>
              <a:lnSpc>
                <a:spcPct val="170000"/>
              </a:lnSpc>
            </a:pPr>
            <a:r>
              <a:rPr lang="en-GB" dirty="0" smtClean="0">
                <a:latin typeface="Calibri" pitchFamily="34" charset="0"/>
              </a:rPr>
              <a:t>Individual children </a:t>
            </a:r>
            <a:r>
              <a:rPr lang="en-GB" dirty="0">
                <a:latin typeface="Calibri" pitchFamily="34" charset="0"/>
              </a:rPr>
              <a:t>will </a:t>
            </a:r>
            <a:r>
              <a:rPr lang="en-GB" dirty="0" smtClean="0">
                <a:latin typeface="Calibri" pitchFamily="34" charset="0"/>
              </a:rPr>
              <a:t> said to be either:</a:t>
            </a:r>
            <a:endParaRPr lang="en-GB" dirty="0">
              <a:latin typeface="Calibri" pitchFamily="34" charset="0"/>
            </a:endParaRPr>
          </a:p>
          <a:p>
            <a:pPr lvl="1">
              <a:lnSpc>
                <a:spcPct val="170000"/>
              </a:lnSpc>
            </a:pPr>
            <a:r>
              <a:rPr lang="en-GB" sz="3200" dirty="0">
                <a:latin typeface="Calibri" pitchFamily="34" charset="0"/>
              </a:rPr>
              <a:t>Emerging</a:t>
            </a:r>
          </a:p>
          <a:p>
            <a:pPr lvl="1">
              <a:lnSpc>
                <a:spcPct val="170000"/>
              </a:lnSpc>
            </a:pPr>
            <a:r>
              <a:rPr lang="en-GB" sz="3200" dirty="0" smtClean="0">
                <a:latin typeface="Calibri" pitchFamily="34" charset="0"/>
              </a:rPr>
              <a:t>Developing</a:t>
            </a:r>
          </a:p>
          <a:p>
            <a:pPr lvl="1">
              <a:lnSpc>
                <a:spcPct val="170000"/>
              </a:lnSpc>
            </a:pPr>
            <a:r>
              <a:rPr lang="en-GB" sz="3200" dirty="0" smtClean="0">
                <a:latin typeface="Calibri" pitchFamily="34" charset="0"/>
              </a:rPr>
              <a:t>Secure</a:t>
            </a:r>
          </a:p>
          <a:p>
            <a:pPr lvl="1">
              <a:lnSpc>
                <a:spcPct val="170000"/>
              </a:lnSpc>
            </a:pPr>
            <a:r>
              <a:rPr lang="en-GB" sz="3200" dirty="0" smtClean="0">
                <a:latin typeface="Calibri" pitchFamily="34" charset="0"/>
              </a:rPr>
              <a:t>or </a:t>
            </a:r>
            <a:r>
              <a:rPr lang="en-GB" sz="3200" dirty="0" smtClean="0">
                <a:latin typeface="Calibri" pitchFamily="34" charset="0"/>
              </a:rPr>
              <a:t>to have developed </a:t>
            </a:r>
            <a:r>
              <a:rPr lang="en-GB" sz="3200" dirty="0" smtClean="0">
                <a:latin typeface="Calibri" pitchFamily="34" charset="0"/>
              </a:rPr>
              <a:t>‘Mastery’</a:t>
            </a:r>
            <a:endParaRPr lang="en-GB" sz="3200" dirty="0" smtClean="0">
              <a:latin typeface="Calibri" pitchFamily="34" charset="0"/>
            </a:endParaRPr>
          </a:p>
          <a:p>
            <a:pPr lvl="1">
              <a:lnSpc>
                <a:spcPct val="170000"/>
              </a:lnSpc>
            </a:pPr>
            <a:endParaRPr lang="en-GB" dirty="0" smtClean="0"/>
          </a:p>
          <a:p>
            <a:pPr lvl="1">
              <a:lnSpc>
                <a:spcPct val="170000"/>
              </a:lnSpc>
            </a:pPr>
            <a:endParaRPr lang="en-GB" dirty="0" smtClean="0"/>
          </a:p>
          <a:p>
            <a:pPr lvl="1">
              <a:lnSpc>
                <a:spcPct val="170000"/>
              </a:lnSpc>
            </a:pPr>
            <a:endParaRPr lang="en-GB" dirty="0"/>
          </a:p>
          <a:p>
            <a:pPr marL="457200" lvl="1" indent="0">
              <a:lnSpc>
                <a:spcPct val="170000"/>
              </a:lnSpc>
              <a:buNone/>
            </a:pPr>
            <a:r>
              <a:rPr lang="en-GB" sz="2400" dirty="0"/>
              <a:t>at their Age Related Expectation</a:t>
            </a:r>
          </a:p>
          <a:p>
            <a:pPr marL="0" indent="0">
              <a:lnSpc>
                <a:spcPct val="170000"/>
              </a:lnSpc>
              <a:buNone/>
            </a:pPr>
            <a:endParaRPr lang="en-GB" dirty="0" smtClean="0"/>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85" y="336169"/>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4065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AIMS OF TONIGHT</a:t>
            </a:r>
            <a:endParaRPr lang="en-GB" sz="3200" dirty="0">
              <a:latin typeface="Calibri" pitchFamily="34" charset="0"/>
            </a:endParaRPr>
          </a:p>
        </p:txBody>
      </p:sp>
      <p:sp>
        <p:nvSpPr>
          <p:cNvPr id="3" name="Content Placeholder 2"/>
          <p:cNvSpPr>
            <a:spLocks noGrp="1"/>
          </p:cNvSpPr>
          <p:nvPr>
            <p:ph idx="1"/>
          </p:nvPr>
        </p:nvSpPr>
        <p:spPr>
          <a:xfrm>
            <a:off x="457200" y="1700808"/>
            <a:ext cx="8229600" cy="5112568"/>
          </a:xfrm>
        </p:spPr>
        <p:txBody>
          <a:bodyPr>
            <a:noAutofit/>
          </a:bodyPr>
          <a:lstStyle/>
          <a:p>
            <a:pPr marL="0" indent="0">
              <a:lnSpc>
                <a:spcPct val="170000"/>
              </a:lnSpc>
              <a:buNone/>
            </a:pPr>
            <a:r>
              <a:rPr lang="en-GB" sz="2100" dirty="0" smtClean="0"/>
              <a:t> To provide parents with an overview of:</a:t>
            </a:r>
          </a:p>
          <a:p>
            <a:pPr lvl="0">
              <a:lnSpc>
                <a:spcPct val="170000"/>
              </a:lnSpc>
              <a:buClr>
                <a:srgbClr val="FEB80A"/>
              </a:buClr>
            </a:pPr>
            <a:r>
              <a:rPr lang="en-GB" sz="2100" dirty="0">
                <a:solidFill>
                  <a:srgbClr val="002060"/>
                </a:solidFill>
              </a:rPr>
              <a:t>The requirements of the new National </a:t>
            </a:r>
            <a:r>
              <a:rPr lang="en-GB" sz="2100" dirty="0" smtClean="0">
                <a:solidFill>
                  <a:srgbClr val="002060"/>
                </a:solidFill>
              </a:rPr>
              <a:t>Curriculum and how our curriculum is designed </a:t>
            </a:r>
            <a:endParaRPr lang="en-GB" sz="2100" dirty="0">
              <a:solidFill>
                <a:srgbClr val="002060"/>
              </a:solidFill>
            </a:endParaRPr>
          </a:p>
          <a:p>
            <a:pPr>
              <a:lnSpc>
                <a:spcPct val="170000"/>
              </a:lnSpc>
            </a:pPr>
            <a:r>
              <a:rPr lang="en-GB" sz="2100" dirty="0" smtClean="0"/>
              <a:t>How the school will be assessing children within the new National Curriculum</a:t>
            </a:r>
          </a:p>
          <a:p>
            <a:pPr>
              <a:lnSpc>
                <a:spcPct val="170000"/>
              </a:lnSpc>
            </a:pPr>
            <a:r>
              <a:rPr lang="en-GB" sz="2100" dirty="0" smtClean="0"/>
              <a:t>The language and terminology being used in relation to the assessment of pupils</a:t>
            </a:r>
          </a:p>
          <a:p>
            <a:pPr>
              <a:lnSpc>
                <a:spcPct val="170000"/>
              </a:lnSpc>
            </a:pPr>
            <a:endParaRPr lang="en-GB" sz="1700" dirty="0" smtClean="0">
              <a:latin typeface="Calibri" pitchFamily="34" charset="0"/>
            </a:endParaRPr>
          </a:p>
          <a:p>
            <a:pPr marL="0" indent="0">
              <a:lnSpc>
                <a:spcPct val="170000"/>
              </a:lnSpc>
              <a:buNone/>
            </a:pPr>
            <a:endParaRPr lang="en-GB" sz="2200" dirty="0" smtClean="0"/>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7010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How will this be reported ?</a:t>
            </a:r>
            <a:endParaRPr lang="en-GB" sz="3200" dirty="0">
              <a:latin typeface="Calibri" pitchFamily="34" charset="0"/>
            </a:endParaRPr>
          </a:p>
        </p:txBody>
      </p:sp>
      <p:sp>
        <p:nvSpPr>
          <p:cNvPr id="3" name="Content Placeholder 2"/>
          <p:cNvSpPr>
            <a:spLocks noGrp="1"/>
          </p:cNvSpPr>
          <p:nvPr>
            <p:ph idx="1"/>
          </p:nvPr>
        </p:nvSpPr>
        <p:spPr>
          <a:xfrm>
            <a:off x="457200" y="1412776"/>
            <a:ext cx="8229600" cy="5112568"/>
          </a:xfrm>
        </p:spPr>
        <p:txBody>
          <a:bodyPr>
            <a:noAutofit/>
          </a:bodyPr>
          <a:lstStyle/>
          <a:p>
            <a:pPr marL="0" indent="0">
              <a:lnSpc>
                <a:spcPct val="170000"/>
              </a:lnSpc>
              <a:buNone/>
            </a:pPr>
            <a:r>
              <a:rPr lang="en-GB" sz="2800" dirty="0" smtClean="0">
                <a:latin typeface="Calibri" pitchFamily="34" charset="0"/>
              </a:rPr>
              <a:t> For example:</a:t>
            </a:r>
          </a:p>
          <a:p>
            <a:pPr marL="0" indent="0">
              <a:lnSpc>
                <a:spcPct val="170000"/>
              </a:lnSpc>
              <a:buNone/>
            </a:pPr>
            <a:r>
              <a:rPr lang="en-GB" sz="2800" dirty="0" smtClean="0">
                <a:latin typeface="Calibri" pitchFamily="34" charset="0"/>
              </a:rPr>
              <a:t>A </a:t>
            </a:r>
            <a:r>
              <a:rPr lang="en-GB" sz="2800" dirty="0" smtClean="0">
                <a:latin typeface="Calibri" pitchFamily="34" charset="0"/>
              </a:rPr>
              <a:t>child in Year 3 who is not yet able to demonstrate they have attained all objectives for their year group could be…</a:t>
            </a:r>
          </a:p>
          <a:p>
            <a:pPr algn="ctr">
              <a:lnSpc>
                <a:spcPct val="170000"/>
              </a:lnSpc>
            </a:pPr>
            <a:r>
              <a:rPr lang="en-GB" sz="2800" b="1" dirty="0" smtClean="0">
                <a:latin typeface="Calibri" pitchFamily="34" charset="0"/>
              </a:rPr>
              <a:t>EMERGING</a:t>
            </a:r>
            <a:r>
              <a:rPr lang="en-GB" sz="2800" dirty="0" smtClean="0">
                <a:latin typeface="Calibri" pitchFamily="34" charset="0"/>
              </a:rPr>
              <a:t> at Year 3 Expectations</a:t>
            </a:r>
            <a:endParaRPr lang="en-GB" sz="2800" i="1" dirty="0" smtClean="0">
              <a:latin typeface="Calibri" pitchFamily="34" charset="0"/>
            </a:endParaRPr>
          </a:p>
          <a:p>
            <a:pPr algn="ctr">
              <a:lnSpc>
                <a:spcPct val="170000"/>
              </a:lnSpc>
            </a:pPr>
            <a:r>
              <a:rPr lang="en-GB" sz="2800" b="1" dirty="0" smtClean="0">
                <a:latin typeface="Calibri" pitchFamily="34" charset="0"/>
              </a:rPr>
              <a:t>DEVELOPING</a:t>
            </a:r>
            <a:r>
              <a:rPr lang="en-GB" sz="2800" dirty="0" smtClean="0">
                <a:latin typeface="Calibri" pitchFamily="34" charset="0"/>
              </a:rPr>
              <a:t> at Year 3 Expectations</a:t>
            </a:r>
          </a:p>
          <a:p>
            <a:pPr marL="0" indent="0">
              <a:lnSpc>
                <a:spcPct val="170000"/>
              </a:lnSpc>
              <a:buNone/>
            </a:pPr>
            <a:endParaRPr lang="en-GB" sz="2400" dirty="0" smtClean="0">
              <a:latin typeface="Calibri" pitchFamily="34" charset="0"/>
            </a:endParaRPr>
          </a:p>
          <a:p>
            <a:pPr marL="0" indent="0">
              <a:lnSpc>
                <a:spcPct val="170000"/>
              </a:lnSpc>
              <a:buNone/>
            </a:pPr>
            <a:endParaRPr lang="en-GB" sz="2400" dirty="0" smtClean="0"/>
          </a:p>
        </p:txBody>
      </p:sp>
      <p:pic>
        <p:nvPicPr>
          <p:cNvPr id="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9301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How </a:t>
            </a:r>
            <a:r>
              <a:rPr lang="en-GB" sz="3200" dirty="0">
                <a:latin typeface="Calibri" pitchFamily="34" charset="0"/>
              </a:rPr>
              <a:t>w</a:t>
            </a:r>
            <a:r>
              <a:rPr lang="en-GB" sz="3200" dirty="0" smtClean="0">
                <a:latin typeface="Calibri" pitchFamily="34" charset="0"/>
              </a:rPr>
              <a:t>ill this be reported?</a:t>
            </a:r>
            <a:endParaRPr lang="en-GB" sz="3200" dirty="0">
              <a:latin typeface="Calibri" pitchFamily="34" charset="0"/>
            </a:endParaRPr>
          </a:p>
        </p:txBody>
      </p:sp>
      <p:sp>
        <p:nvSpPr>
          <p:cNvPr id="3" name="Content Placeholder 2"/>
          <p:cNvSpPr>
            <a:spLocks noGrp="1"/>
          </p:cNvSpPr>
          <p:nvPr>
            <p:ph idx="1"/>
          </p:nvPr>
        </p:nvSpPr>
        <p:spPr>
          <a:xfrm>
            <a:off x="457200" y="1916832"/>
            <a:ext cx="8229600" cy="2880320"/>
          </a:xfrm>
        </p:spPr>
        <p:txBody>
          <a:bodyPr>
            <a:noAutofit/>
          </a:bodyPr>
          <a:lstStyle/>
          <a:p>
            <a:pPr marL="0" indent="0" algn="ctr">
              <a:lnSpc>
                <a:spcPct val="170000"/>
              </a:lnSpc>
              <a:buNone/>
            </a:pPr>
            <a:r>
              <a:rPr lang="en-GB" dirty="0" smtClean="0">
                <a:latin typeface="Calibri" pitchFamily="34" charset="0"/>
              </a:rPr>
              <a:t>A </a:t>
            </a:r>
            <a:r>
              <a:rPr lang="en-GB" dirty="0" smtClean="0">
                <a:latin typeface="Calibri" pitchFamily="34" charset="0"/>
              </a:rPr>
              <a:t>child in Year 3 who has attained all or the vast majority of the objectives for their year group will be described as being:</a:t>
            </a:r>
          </a:p>
          <a:p>
            <a:pPr algn="ctr">
              <a:lnSpc>
                <a:spcPct val="170000"/>
              </a:lnSpc>
            </a:pPr>
            <a:r>
              <a:rPr lang="en-GB" sz="2800" b="1" dirty="0" smtClean="0">
                <a:latin typeface="Calibri" pitchFamily="34" charset="0"/>
              </a:rPr>
              <a:t>SECURE</a:t>
            </a:r>
            <a:r>
              <a:rPr lang="en-GB" sz="2800" dirty="0" smtClean="0">
                <a:latin typeface="Calibri" pitchFamily="34" charset="0"/>
              </a:rPr>
              <a:t> at Year 3 Expectations</a:t>
            </a:r>
          </a:p>
          <a:p>
            <a:pPr marL="0" indent="0" algn="ctr">
              <a:lnSpc>
                <a:spcPct val="170000"/>
              </a:lnSpc>
              <a:buNone/>
            </a:pPr>
            <a:r>
              <a:rPr lang="en-GB" dirty="0" smtClean="0">
                <a:latin typeface="Calibri" pitchFamily="34" charset="0"/>
              </a:rPr>
              <a:t>This would be the expectation for the majority of children at the end of the year. </a:t>
            </a:r>
            <a:endParaRPr lang="en-GB" sz="2200" dirty="0" smtClean="0">
              <a:latin typeface="Calibri" pitchFamily="34" charset="0"/>
            </a:endParaRPr>
          </a:p>
          <a:p>
            <a:pPr marL="0" indent="0">
              <a:lnSpc>
                <a:spcPct val="170000"/>
              </a:lnSpc>
              <a:buNone/>
            </a:pPr>
            <a:endParaRPr lang="en-GB" sz="2400" dirty="0" smtClean="0"/>
          </a:p>
          <a:p>
            <a:pPr marL="0" indent="0">
              <a:lnSpc>
                <a:spcPct val="170000"/>
              </a:lnSpc>
              <a:buNone/>
            </a:pPr>
            <a:endParaRPr lang="en-GB" sz="2400" dirty="0" smtClean="0"/>
          </a:p>
        </p:txBody>
      </p:sp>
      <p:pic>
        <p:nvPicPr>
          <p:cNvPr id="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2006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How </a:t>
            </a:r>
            <a:r>
              <a:rPr lang="en-GB" sz="3200" dirty="0">
                <a:latin typeface="Calibri" pitchFamily="34" charset="0"/>
              </a:rPr>
              <a:t>w</a:t>
            </a:r>
            <a:r>
              <a:rPr lang="en-GB" sz="3200" dirty="0" smtClean="0">
                <a:latin typeface="Calibri" pitchFamily="34" charset="0"/>
              </a:rPr>
              <a:t>ill we develop ‘Mastery’?</a:t>
            </a:r>
            <a:endParaRPr lang="en-GB" sz="3200" dirty="0">
              <a:latin typeface="Calibri" pitchFamily="34" charset="0"/>
            </a:endParaRPr>
          </a:p>
        </p:txBody>
      </p:sp>
      <p:sp>
        <p:nvSpPr>
          <p:cNvPr id="3" name="Content Placeholder 2"/>
          <p:cNvSpPr>
            <a:spLocks noGrp="1"/>
          </p:cNvSpPr>
          <p:nvPr>
            <p:ph idx="1"/>
          </p:nvPr>
        </p:nvSpPr>
        <p:spPr>
          <a:xfrm>
            <a:off x="457200" y="1412776"/>
            <a:ext cx="8229600" cy="5112568"/>
          </a:xfrm>
        </p:spPr>
        <p:txBody>
          <a:bodyPr>
            <a:noAutofit/>
          </a:bodyPr>
          <a:lstStyle/>
          <a:p>
            <a:pPr marL="0" indent="0">
              <a:lnSpc>
                <a:spcPct val="170000"/>
              </a:lnSpc>
              <a:buNone/>
            </a:pPr>
            <a:r>
              <a:rPr lang="en-GB" sz="2400" dirty="0" smtClean="0"/>
              <a:t>A child who is </a:t>
            </a:r>
            <a:r>
              <a:rPr lang="en-GB" dirty="0"/>
              <a:t> </a:t>
            </a:r>
            <a:r>
              <a:rPr lang="en-GB" dirty="0" smtClean="0"/>
              <a:t>secure at</a:t>
            </a:r>
            <a:r>
              <a:rPr lang="en-GB" sz="2400" dirty="0" smtClean="0"/>
              <a:t> their A.R.E. </a:t>
            </a:r>
            <a:r>
              <a:rPr lang="en-GB" dirty="0" smtClean="0"/>
              <a:t>will be given the opportunity to develop </a:t>
            </a:r>
            <a:r>
              <a:rPr lang="en-GB" b="1" dirty="0"/>
              <a:t>M</a:t>
            </a:r>
            <a:r>
              <a:rPr lang="en-GB" b="1" dirty="0" smtClean="0"/>
              <a:t>astery </a:t>
            </a:r>
            <a:r>
              <a:rPr lang="en-GB" dirty="0" smtClean="0"/>
              <a:t>by exploring the curriculum in greater depth and building  on the breadth of their knowledge and skills. </a:t>
            </a:r>
          </a:p>
          <a:p>
            <a:pPr marL="0" indent="0">
              <a:lnSpc>
                <a:spcPct val="170000"/>
              </a:lnSpc>
              <a:buNone/>
            </a:pPr>
            <a:r>
              <a:rPr lang="en-GB" dirty="0" smtClean="0"/>
              <a:t>T</a:t>
            </a:r>
            <a:r>
              <a:rPr lang="en-GB" sz="2400" dirty="0" smtClean="0"/>
              <a:t>his may involve using and applying the skills they have learned during the year across a range of contexts </a:t>
            </a:r>
          </a:p>
        </p:txBody>
      </p:sp>
    </p:spTree>
    <p:extLst>
      <p:ext uri="{BB962C8B-B14F-4D97-AF65-F5344CB8AC3E}">
        <p14:creationId xmlns:p14="http://schemas.microsoft.com/office/powerpoint/2010/main" val="1553052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dirty="0" smtClean="0">
                <a:latin typeface="Calibri" pitchFamily="34" charset="0"/>
              </a:rPr>
              <a:t>  Understanding mastery in the new curriculum</a:t>
            </a:r>
            <a:endParaRPr lang="en-GB" sz="4000" dirty="0">
              <a:latin typeface="Calibri" pitchFamily="34" charset="0"/>
            </a:endParaRPr>
          </a:p>
        </p:txBody>
      </p:sp>
      <p:sp>
        <p:nvSpPr>
          <p:cNvPr id="3" name="Content Placeholder 2"/>
          <p:cNvSpPr>
            <a:spLocks noGrp="1"/>
          </p:cNvSpPr>
          <p:nvPr>
            <p:ph idx="1"/>
          </p:nvPr>
        </p:nvSpPr>
        <p:spPr/>
        <p:txBody>
          <a:bodyPr/>
          <a:lstStyle/>
          <a:p>
            <a:endParaRPr lang="en-GB" dirty="0" smtClean="0"/>
          </a:p>
          <a:p>
            <a:r>
              <a:rPr lang="en-GB" dirty="0" smtClean="0"/>
              <a:t>It </a:t>
            </a:r>
            <a:r>
              <a:rPr lang="en-GB" dirty="0"/>
              <a:t>is about deep, secure learning for all, with extension of able students (more things on the same topic) rather than acceleration (rapidly moving on to new content</a:t>
            </a:r>
            <a:r>
              <a:rPr lang="en-GB" dirty="0" smtClean="0"/>
              <a:t>). </a:t>
            </a:r>
          </a:p>
          <a:p>
            <a:r>
              <a:rPr lang="en-GB" dirty="0" smtClean="0"/>
              <a:t>Levels </a:t>
            </a:r>
            <a:r>
              <a:rPr lang="en-GB" dirty="0"/>
              <a:t>were not consistent with this approach because they encouraged undue pace and progression onto more difficult work while pupils still had gaps in their knowledge or understanding </a:t>
            </a:r>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264"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5855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How will we  arrive at our judgements?</a:t>
            </a:r>
            <a:endParaRPr lang="en-GB" sz="3200" dirty="0">
              <a:latin typeface="Calibri" pitchFamily="34" charset="0"/>
            </a:endParaRPr>
          </a:p>
        </p:txBody>
      </p:sp>
      <p:sp>
        <p:nvSpPr>
          <p:cNvPr id="3" name="Content Placeholder 2"/>
          <p:cNvSpPr>
            <a:spLocks noGrp="1"/>
          </p:cNvSpPr>
          <p:nvPr>
            <p:ph idx="1"/>
          </p:nvPr>
        </p:nvSpPr>
        <p:spPr>
          <a:xfrm>
            <a:off x="251520" y="1412776"/>
            <a:ext cx="8640960" cy="5112568"/>
          </a:xfrm>
        </p:spPr>
        <p:txBody>
          <a:bodyPr>
            <a:noAutofit/>
          </a:bodyPr>
          <a:lstStyle/>
          <a:p>
            <a:pPr>
              <a:lnSpc>
                <a:spcPct val="170000"/>
              </a:lnSpc>
            </a:pPr>
            <a:endParaRPr lang="en-GB" sz="2000" dirty="0" smtClean="0"/>
          </a:p>
          <a:p>
            <a:pPr>
              <a:lnSpc>
                <a:spcPct val="170000"/>
              </a:lnSpc>
            </a:pPr>
            <a:r>
              <a:rPr lang="en-GB" sz="2000" dirty="0" smtClean="0">
                <a:latin typeface="Calibri" pitchFamily="34" charset="0"/>
              </a:rPr>
              <a:t>Age Related Expectations will be broken down into individual statements or objectives.  We  describe these as ‘Stepping Stones’ to the ‘Milestones’ that are the ARE </a:t>
            </a:r>
          </a:p>
          <a:p>
            <a:pPr>
              <a:lnSpc>
                <a:spcPct val="170000"/>
              </a:lnSpc>
            </a:pPr>
            <a:r>
              <a:rPr lang="en-GB" sz="2000" dirty="0" smtClean="0">
                <a:latin typeface="Calibri" pitchFamily="34" charset="0"/>
              </a:rPr>
              <a:t>Your Child’s </a:t>
            </a:r>
            <a:r>
              <a:rPr lang="en-GB" sz="2000" dirty="0">
                <a:latin typeface="Calibri" pitchFamily="34" charset="0"/>
              </a:rPr>
              <a:t> </a:t>
            </a:r>
            <a:r>
              <a:rPr lang="en-GB" sz="2000" dirty="0" smtClean="0">
                <a:latin typeface="Calibri" pitchFamily="34" charset="0"/>
              </a:rPr>
              <a:t>Learning Journey</a:t>
            </a:r>
            <a:r>
              <a:rPr lang="en-GB" sz="2000" dirty="0" smtClean="0">
                <a:latin typeface="Calibri" pitchFamily="34" charset="0"/>
              </a:rPr>
              <a:t> </a:t>
            </a:r>
            <a:r>
              <a:rPr lang="en-GB" sz="2000" dirty="0" smtClean="0">
                <a:latin typeface="Calibri" pitchFamily="34" charset="0"/>
              </a:rPr>
              <a:t>contains their current  ‘Stepping Stones’  designed to move them towards the end of year  ARE or ‘ Milestones’</a:t>
            </a:r>
          </a:p>
          <a:p>
            <a:pPr>
              <a:lnSpc>
                <a:spcPct val="170000"/>
              </a:lnSpc>
            </a:pPr>
            <a:r>
              <a:rPr lang="en-GB" sz="2000" dirty="0">
                <a:latin typeface="Calibri" pitchFamily="34" charset="0"/>
              </a:rPr>
              <a:t>Staff will take into account the number and significance of all the judgements and their knowledge of each child to arrive at an overall assessment for the </a:t>
            </a:r>
            <a:r>
              <a:rPr lang="en-GB" sz="2000" dirty="0" smtClean="0">
                <a:latin typeface="Calibri" pitchFamily="34" charset="0"/>
              </a:rPr>
              <a:t>subject</a:t>
            </a:r>
            <a:endParaRPr lang="en-GB" sz="2000" dirty="0">
              <a:latin typeface="Calibri" pitchFamily="34" charset="0"/>
            </a:endParaRPr>
          </a:p>
          <a:p>
            <a:pPr>
              <a:lnSpc>
                <a:spcPct val="170000"/>
              </a:lnSpc>
            </a:pPr>
            <a:endParaRPr lang="en-GB" dirty="0" smtClean="0"/>
          </a:p>
          <a:p>
            <a:pPr>
              <a:lnSpc>
                <a:spcPct val="170000"/>
              </a:lnSpc>
            </a:pPr>
            <a:endParaRPr lang="en-GB" sz="1600" dirty="0" smtClean="0"/>
          </a:p>
          <a:p>
            <a:pPr marL="0" indent="0">
              <a:lnSpc>
                <a:spcPct val="170000"/>
              </a:lnSpc>
              <a:buNone/>
            </a:pPr>
            <a:endParaRPr lang="en-GB" sz="2400" dirty="0" smtClean="0"/>
          </a:p>
        </p:txBody>
      </p:sp>
      <p:pic>
        <p:nvPicPr>
          <p:cNvPr id="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8436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How do we arrive at our judgements?</a:t>
            </a:r>
            <a:endParaRPr lang="en-GB" sz="3200" dirty="0">
              <a:latin typeface="Calibri" pitchFamily="34" charset="0"/>
            </a:endParaRPr>
          </a:p>
        </p:txBody>
      </p:sp>
      <p:sp>
        <p:nvSpPr>
          <p:cNvPr id="3" name="Content Placeholder 2"/>
          <p:cNvSpPr>
            <a:spLocks noGrp="1"/>
          </p:cNvSpPr>
          <p:nvPr>
            <p:ph idx="1"/>
          </p:nvPr>
        </p:nvSpPr>
        <p:spPr>
          <a:xfrm>
            <a:off x="457200" y="1412776"/>
            <a:ext cx="8229600" cy="5112568"/>
          </a:xfrm>
        </p:spPr>
        <p:txBody>
          <a:bodyPr>
            <a:noAutofit/>
          </a:bodyPr>
          <a:lstStyle/>
          <a:p>
            <a:pPr>
              <a:lnSpc>
                <a:spcPct val="170000"/>
              </a:lnSpc>
            </a:pPr>
            <a:r>
              <a:rPr lang="en-GB" dirty="0" smtClean="0">
                <a:latin typeface="Calibri" pitchFamily="34" charset="0"/>
              </a:rPr>
              <a:t>Children will be assessed against each of these ARE or Milestones and staff will decide if children are:</a:t>
            </a:r>
          </a:p>
          <a:p>
            <a:pPr lvl="1">
              <a:lnSpc>
                <a:spcPct val="170000"/>
              </a:lnSpc>
            </a:pPr>
            <a:r>
              <a:rPr lang="en-GB" sz="1800" dirty="0" smtClean="0">
                <a:latin typeface="Calibri" pitchFamily="34" charset="0"/>
              </a:rPr>
              <a:t>Emerging – can complete </a:t>
            </a:r>
            <a:r>
              <a:rPr lang="en-GB" sz="1800" dirty="0">
                <a:latin typeface="Calibri" pitchFamily="34" charset="0"/>
              </a:rPr>
              <a:t> </a:t>
            </a:r>
            <a:r>
              <a:rPr lang="en-GB" sz="1800" dirty="0" smtClean="0">
                <a:latin typeface="Calibri" pitchFamily="34" charset="0"/>
              </a:rPr>
              <a:t>objective following input and practise.</a:t>
            </a:r>
          </a:p>
          <a:p>
            <a:pPr lvl="1">
              <a:lnSpc>
                <a:spcPct val="170000"/>
              </a:lnSpc>
            </a:pPr>
            <a:r>
              <a:rPr lang="en-GB" sz="1800" dirty="0" smtClean="0">
                <a:latin typeface="Calibri" pitchFamily="34" charset="0"/>
              </a:rPr>
              <a:t>Developing – can complete the </a:t>
            </a:r>
            <a:r>
              <a:rPr lang="en-GB" sz="1800" dirty="0">
                <a:latin typeface="Calibri" pitchFamily="34" charset="0"/>
              </a:rPr>
              <a:t> </a:t>
            </a:r>
            <a:r>
              <a:rPr lang="en-GB" sz="1800" dirty="0" smtClean="0">
                <a:latin typeface="Calibri" pitchFamily="34" charset="0"/>
              </a:rPr>
              <a:t>objective independently (with ‘prompting)</a:t>
            </a:r>
          </a:p>
          <a:p>
            <a:pPr lvl="1">
              <a:lnSpc>
                <a:spcPct val="170000"/>
              </a:lnSpc>
            </a:pPr>
            <a:r>
              <a:rPr lang="en-GB" sz="1800" dirty="0" smtClean="0">
                <a:latin typeface="Calibri" pitchFamily="34" charset="0"/>
              </a:rPr>
              <a:t>Secure – use and apply the statement confidently without prompting</a:t>
            </a:r>
          </a:p>
          <a:p>
            <a:pPr lvl="1">
              <a:lnSpc>
                <a:spcPct val="170000"/>
              </a:lnSpc>
            </a:pPr>
            <a:r>
              <a:rPr lang="en-GB" sz="1800" dirty="0" smtClean="0">
                <a:latin typeface="Calibri" pitchFamily="34" charset="0"/>
              </a:rPr>
              <a:t>Mastering –  show depth of learning  by demonstrating independent use of a skill or concept across a range of contexts</a:t>
            </a:r>
            <a:endParaRPr lang="en-GB" sz="1600" dirty="0" smtClean="0">
              <a:latin typeface="Calibri" pitchFamily="34" charset="0"/>
            </a:endParaRPr>
          </a:p>
          <a:p>
            <a:pPr marL="0" indent="0">
              <a:lnSpc>
                <a:spcPct val="170000"/>
              </a:lnSpc>
              <a:buNone/>
            </a:pPr>
            <a:endParaRPr lang="en-GB" sz="2400" dirty="0" smtClean="0">
              <a:latin typeface="Calibri" pitchFamily="34" charset="0"/>
            </a:endParaRPr>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6183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smtClean="0">
                <a:latin typeface="Calibri" pitchFamily="34" charset="0"/>
              </a:rPr>
              <a:t>Forms of assessment </a:t>
            </a:r>
            <a:endParaRPr lang="en-GB" sz="4400" dirty="0">
              <a:latin typeface="Calibri" pitchFamily="34" charset="0"/>
            </a:endParaRPr>
          </a:p>
        </p:txBody>
      </p:sp>
      <p:sp>
        <p:nvSpPr>
          <p:cNvPr id="3" name="Content Placeholder 2"/>
          <p:cNvSpPr>
            <a:spLocks noGrp="1"/>
          </p:cNvSpPr>
          <p:nvPr>
            <p:ph idx="1"/>
          </p:nvPr>
        </p:nvSpPr>
        <p:spPr/>
        <p:txBody>
          <a:bodyPr/>
          <a:lstStyle/>
          <a:p>
            <a:r>
              <a:rPr lang="en-GB" dirty="0" smtClean="0"/>
              <a:t>The overriding principle of good assessment is that it should be clearly tied to its intended purpose. There are three main forms of assessment </a:t>
            </a:r>
          </a:p>
          <a:p>
            <a:r>
              <a:rPr lang="en-GB" dirty="0" smtClean="0"/>
              <a:t>in-school </a:t>
            </a:r>
            <a:r>
              <a:rPr lang="en-GB" dirty="0"/>
              <a:t>formative assessment, which is used by teachers to evaluate pupils’ knowledge and understanding on a day-to-day basis and to tailor teaching </a:t>
            </a:r>
            <a:r>
              <a:rPr lang="en-GB" dirty="0" smtClean="0"/>
              <a:t>accordingly </a:t>
            </a:r>
          </a:p>
          <a:p>
            <a:r>
              <a:rPr lang="en-GB" dirty="0" smtClean="0"/>
              <a:t>in-school </a:t>
            </a:r>
            <a:r>
              <a:rPr lang="en-GB" dirty="0"/>
              <a:t>summative assessment, which enables schools to evaluate how much a pupil has learned at the end of a teaching </a:t>
            </a:r>
            <a:r>
              <a:rPr lang="en-GB" dirty="0" smtClean="0"/>
              <a:t>period</a:t>
            </a:r>
          </a:p>
          <a:p>
            <a:r>
              <a:rPr lang="en-GB" dirty="0" smtClean="0"/>
              <a:t>nationally </a:t>
            </a:r>
            <a:r>
              <a:rPr lang="en-GB" dirty="0"/>
              <a:t>standardised summative assessment, which is used by the Government to hold schools to </a:t>
            </a:r>
            <a:r>
              <a:rPr lang="en-GB" dirty="0" smtClean="0"/>
              <a:t>account </a:t>
            </a:r>
            <a:endParaRPr lang="en-GB" dirty="0"/>
          </a:p>
        </p:txBody>
      </p:sp>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7622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latin typeface="Calibri" pitchFamily="34" charset="0"/>
              </a:rPr>
              <a:t>How do we celebrate and record individual achievement? </a:t>
            </a:r>
            <a:endParaRPr lang="en-GB" sz="2800" dirty="0">
              <a:latin typeface="Calibri" pitchFamily="34" charset="0"/>
            </a:endParaRPr>
          </a:p>
        </p:txBody>
      </p:sp>
      <p:sp>
        <p:nvSpPr>
          <p:cNvPr id="3" name="Content Placeholder 2"/>
          <p:cNvSpPr>
            <a:spLocks noGrp="1"/>
          </p:cNvSpPr>
          <p:nvPr>
            <p:ph idx="1"/>
          </p:nvPr>
        </p:nvSpPr>
        <p:spPr>
          <a:xfrm>
            <a:off x="467544" y="1772816"/>
            <a:ext cx="8229600" cy="4608512"/>
          </a:xfrm>
        </p:spPr>
        <p:txBody>
          <a:bodyPr>
            <a:noAutofit/>
          </a:bodyPr>
          <a:lstStyle/>
          <a:p>
            <a:pPr>
              <a:lnSpc>
                <a:spcPct val="170000"/>
              </a:lnSpc>
              <a:buFont typeface="Wingdings" pitchFamily="2" charset="2"/>
              <a:buChar char="Ø"/>
            </a:pPr>
            <a:r>
              <a:rPr lang="en-GB" sz="2000" dirty="0" smtClean="0">
                <a:latin typeface="Calibri" pitchFamily="34" charset="0"/>
              </a:rPr>
              <a:t>Each week children have timetabled time designed to allow them to  reflect on and celebrate their achievements </a:t>
            </a:r>
          </a:p>
          <a:p>
            <a:pPr>
              <a:lnSpc>
                <a:spcPct val="170000"/>
              </a:lnSpc>
              <a:buFont typeface="Wingdings" pitchFamily="2" charset="2"/>
              <a:buChar char="Ø"/>
            </a:pPr>
            <a:r>
              <a:rPr lang="en-GB" sz="2000" dirty="0" smtClean="0">
                <a:latin typeface="Calibri" pitchFamily="34" charset="0"/>
              </a:rPr>
              <a:t>Staff ensure that children are given evaluative feedback  that allows them to understand where they are and what they need to do to improve</a:t>
            </a:r>
          </a:p>
          <a:p>
            <a:pPr>
              <a:lnSpc>
                <a:spcPct val="170000"/>
              </a:lnSpc>
              <a:buFont typeface="Wingdings" pitchFamily="2" charset="2"/>
              <a:buChar char="Ø"/>
            </a:pPr>
            <a:r>
              <a:rPr lang="en-GB" sz="2000" dirty="0" smtClean="0">
                <a:latin typeface="Calibri" pitchFamily="34" charset="0"/>
              </a:rPr>
              <a:t>Children in all year groups have a Learning </a:t>
            </a:r>
            <a:r>
              <a:rPr lang="en-GB" sz="2000" dirty="0">
                <a:latin typeface="Calibri" pitchFamily="34" charset="0"/>
              </a:rPr>
              <a:t>J</a:t>
            </a:r>
            <a:r>
              <a:rPr lang="en-GB" sz="2000" dirty="0" smtClean="0">
                <a:latin typeface="Calibri" pitchFamily="34" charset="0"/>
              </a:rPr>
              <a:t>ourney book where they can  collect and  celebrate examples of  the individual  ‘stepping stones’  reached on their learning journey</a:t>
            </a:r>
          </a:p>
          <a:p>
            <a:pPr>
              <a:lnSpc>
                <a:spcPct val="170000"/>
              </a:lnSpc>
              <a:buFont typeface="Wingdings" pitchFamily="2" charset="2"/>
              <a:buChar char="Ø"/>
            </a:pPr>
            <a:r>
              <a:rPr lang="en-GB" sz="2000" dirty="0" smtClean="0">
                <a:latin typeface="Calibri" pitchFamily="34" charset="0"/>
              </a:rPr>
              <a:t>All children have planning time to apply their skills to independent tasks </a:t>
            </a:r>
          </a:p>
          <a:p>
            <a:pPr>
              <a:lnSpc>
                <a:spcPct val="170000"/>
              </a:lnSpc>
              <a:buFont typeface="Wingdings" pitchFamily="2" charset="2"/>
              <a:buChar char="Ø"/>
            </a:pPr>
            <a:endParaRPr lang="en-GB" sz="2400" dirty="0" smtClean="0"/>
          </a:p>
          <a:p>
            <a:pPr>
              <a:lnSpc>
                <a:spcPct val="170000"/>
              </a:lnSpc>
            </a:pPr>
            <a:endParaRPr lang="en-GB" sz="2400" dirty="0" smtClean="0"/>
          </a:p>
          <a:p>
            <a:pPr>
              <a:lnSpc>
                <a:spcPct val="170000"/>
              </a:lnSpc>
            </a:pPr>
            <a:endParaRPr lang="en-GB" sz="2400" dirty="0" smtClean="0"/>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4" y="350683"/>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2023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 </a:t>
            </a:r>
            <a:r>
              <a:rPr lang="en-GB" sz="4400" dirty="0" smtClean="0"/>
              <a:t>  </a:t>
            </a:r>
            <a:r>
              <a:rPr lang="en-GB" sz="4400" dirty="0" smtClean="0">
                <a:latin typeface="Calibri" pitchFamily="34" charset="0"/>
              </a:rPr>
              <a:t>What will </a:t>
            </a:r>
            <a:r>
              <a:rPr lang="en-GB" sz="4400" dirty="0">
                <a:latin typeface="Calibri" pitchFamily="34" charset="0"/>
              </a:rPr>
              <a:t>the new tests look like? </a:t>
            </a:r>
            <a:endParaRPr lang="en-GB" sz="4400" dirty="0"/>
          </a:p>
        </p:txBody>
      </p:sp>
      <p:sp>
        <p:nvSpPr>
          <p:cNvPr id="3" name="Content Placeholder 2"/>
          <p:cNvSpPr>
            <a:spLocks noGrp="1"/>
          </p:cNvSpPr>
          <p:nvPr>
            <p:ph idx="1"/>
          </p:nvPr>
        </p:nvSpPr>
        <p:spPr>
          <a:xfrm>
            <a:off x="395536" y="1412776"/>
            <a:ext cx="8229600" cy="5184576"/>
          </a:xfrm>
        </p:spPr>
        <p:txBody>
          <a:bodyPr>
            <a:normAutofit fontScale="32500" lnSpcReduction="20000"/>
          </a:bodyPr>
          <a:lstStyle/>
          <a:p>
            <a:endParaRPr lang="en-GB" sz="6000" dirty="0">
              <a:latin typeface="Calibri" panose="020F0502020204030204" pitchFamily="34" charset="0"/>
            </a:endParaRPr>
          </a:p>
          <a:p>
            <a:pPr marL="0" indent="0">
              <a:buNone/>
            </a:pPr>
            <a:r>
              <a:rPr lang="en-GB" sz="6000" b="1" dirty="0">
                <a:latin typeface="Calibri" pitchFamily="34" charset="0"/>
              </a:rPr>
              <a:t>KS1 </a:t>
            </a:r>
            <a:r>
              <a:rPr lang="en-GB" sz="6000" b="1" dirty="0" smtClean="0">
                <a:latin typeface="Calibri" pitchFamily="34" charset="0"/>
              </a:rPr>
              <a:t>tests</a:t>
            </a:r>
            <a:r>
              <a:rPr lang="en-GB" sz="6000" b="1" dirty="0">
                <a:latin typeface="Calibri" pitchFamily="34" charset="0"/>
              </a:rPr>
              <a:t> </a:t>
            </a:r>
            <a:r>
              <a:rPr lang="en-GB" sz="6000" b="1" dirty="0" smtClean="0">
                <a:latin typeface="Calibri" pitchFamily="34" charset="0"/>
              </a:rPr>
              <a:t>2016</a:t>
            </a:r>
          </a:p>
          <a:p>
            <a:pPr marL="0" indent="0">
              <a:buNone/>
            </a:pPr>
            <a:endParaRPr lang="en-GB" sz="6000" dirty="0">
              <a:latin typeface="Calibri" pitchFamily="34" charset="0"/>
            </a:endParaRPr>
          </a:p>
          <a:p>
            <a:r>
              <a:rPr lang="en-GB" sz="6000" b="1" dirty="0">
                <a:latin typeface="Calibri" pitchFamily="34" charset="0"/>
              </a:rPr>
              <a:t>English reading </a:t>
            </a:r>
            <a:endParaRPr lang="en-GB" sz="6000" dirty="0">
              <a:latin typeface="Calibri" pitchFamily="34" charset="0"/>
            </a:endParaRPr>
          </a:p>
          <a:p>
            <a:r>
              <a:rPr lang="en-GB" sz="6000" dirty="0" smtClean="0">
                <a:latin typeface="Calibri" pitchFamily="34" charset="0"/>
              </a:rPr>
              <a:t>2 </a:t>
            </a:r>
            <a:r>
              <a:rPr lang="en-GB" sz="6000" dirty="0">
                <a:latin typeface="Calibri" pitchFamily="34" charset="0"/>
              </a:rPr>
              <a:t>papers: </a:t>
            </a:r>
          </a:p>
          <a:p>
            <a:pPr marL="0" indent="0">
              <a:buNone/>
            </a:pPr>
            <a:r>
              <a:rPr lang="en-GB" sz="6000" dirty="0" smtClean="0">
                <a:latin typeface="Calibri" pitchFamily="34" charset="0"/>
              </a:rPr>
              <a:t>      –</a:t>
            </a:r>
            <a:r>
              <a:rPr lang="en-GB" sz="6000" dirty="0">
                <a:latin typeface="Calibri" pitchFamily="34" charset="0"/>
              </a:rPr>
              <a:t>1 </a:t>
            </a:r>
            <a:r>
              <a:rPr lang="en-GB" sz="6000" dirty="0" smtClean="0">
                <a:latin typeface="Calibri" pitchFamily="34" charset="0"/>
              </a:rPr>
              <a:t>with </a:t>
            </a:r>
            <a:r>
              <a:rPr lang="en-GB" sz="6000" dirty="0">
                <a:latin typeface="Calibri" pitchFamily="34" charset="0"/>
              </a:rPr>
              <a:t>text and questions combined </a:t>
            </a:r>
          </a:p>
          <a:p>
            <a:pPr marL="0" indent="0">
              <a:buNone/>
            </a:pPr>
            <a:r>
              <a:rPr lang="en-GB" sz="6000" dirty="0" smtClean="0">
                <a:latin typeface="Calibri" pitchFamily="34" charset="0"/>
              </a:rPr>
              <a:t>       –</a:t>
            </a:r>
            <a:r>
              <a:rPr lang="en-GB" sz="6000" dirty="0">
                <a:latin typeface="Calibri" pitchFamily="34" charset="0"/>
              </a:rPr>
              <a:t>1 more challenging text with the questions in a separate booklet</a:t>
            </a:r>
          </a:p>
          <a:p>
            <a:r>
              <a:rPr lang="en-GB" sz="6000" dirty="0" smtClean="0">
                <a:latin typeface="Calibri" pitchFamily="34" charset="0"/>
              </a:rPr>
              <a:t>All </a:t>
            </a:r>
            <a:r>
              <a:rPr lang="en-GB" sz="6000" dirty="0">
                <a:latin typeface="Calibri" pitchFamily="34" charset="0"/>
              </a:rPr>
              <a:t>pupils should be given the opportunity to sit both papers</a:t>
            </a:r>
          </a:p>
          <a:p>
            <a:endParaRPr lang="en-GB" sz="6000" dirty="0">
              <a:latin typeface="Calibri" pitchFamily="34" charset="0"/>
            </a:endParaRPr>
          </a:p>
          <a:p>
            <a:r>
              <a:rPr lang="en-GB" sz="6000" b="1" dirty="0">
                <a:latin typeface="Calibri" pitchFamily="34" charset="0"/>
              </a:rPr>
              <a:t>Grammar, punctuation and spelling </a:t>
            </a:r>
            <a:endParaRPr lang="en-GB" sz="6000" dirty="0">
              <a:latin typeface="Calibri" pitchFamily="34" charset="0"/>
            </a:endParaRPr>
          </a:p>
          <a:p>
            <a:r>
              <a:rPr lang="en-GB" sz="6000" dirty="0" smtClean="0">
                <a:latin typeface="Calibri" pitchFamily="34" charset="0"/>
              </a:rPr>
              <a:t>Emphasis </a:t>
            </a:r>
            <a:r>
              <a:rPr lang="en-GB" sz="6000" dirty="0">
                <a:latin typeface="Calibri" pitchFamily="34" charset="0"/>
              </a:rPr>
              <a:t>on technical aspects of grammar</a:t>
            </a:r>
          </a:p>
          <a:p>
            <a:r>
              <a:rPr lang="en-GB" sz="6000" dirty="0" smtClean="0">
                <a:latin typeface="Calibri" pitchFamily="34" charset="0"/>
              </a:rPr>
              <a:t>Separate </a:t>
            </a:r>
            <a:r>
              <a:rPr lang="en-GB" sz="6000" dirty="0">
                <a:latin typeface="Calibri" pitchFamily="34" charset="0"/>
              </a:rPr>
              <a:t>spelling test</a:t>
            </a:r>
          </a:p>
          <a:p>
            <a:r>
              <a:rPr lang="en-GB" sz="6000" dirty="0" smtClean="0">
                <a:latin typeface="Calibri" pitchFamily="34" charset="0"/>
              </a:rPr>
              <a:t>No </a:t>
            </a:r>
            <a:r>
              <a:rPr lang="en-GB" sz="6000" dirty="0">
                <a:latin typeface="Calibri" pitchFamily="34" charset="0"/>
              </a:rPr>
              <a:t>English writing test</a:t>
            </a:r>
          </a:p>
          <a:p>
            <a:endParaRPr lang="en-GB" sz="6000" dirty="0">
              <a:latin typeface="Calibri" pitchFamily="34" charset="0"/>
            </a:endParaRPr>
          </a:p>
          <a:p>
            <a:r>
              <a:rPr lang="en-GB" sz="6000" b="1" dirty="0">
                <a:latin typeface="Calibri" pitchFamily="34" charset="0"/>
              </a:rPr>
              <a:t>Mathematics</a:t>
            </a:r>
            <a:endParaRPr lang="en-GB" sz="6000" dirty="0">
              <a:latin typeface="Calibri" pitchFamily="34" charset="0"/>
            </a:endParaRPr>
          </a:p>
          <a:p>
            <a:r>
              <a:rPr lang="en-GB" sz="6000" dirty="0" smtClean="0">
                <a:latin typeface="Calibri" pitchFamily="34" charset="0"/>
              </a:rPr>
              <a:t>New </a:t>
            </a:r>
            <a:r>
              <a:rPr lang="en-GB" sz="6000" dirty="0">
                <a:latin typeface="Calibri" pitchFamily="34" charset="0"/>
              </a:rPr>
              <a:t>arithmetic test introduced</a:t>
            </a:r>
          </a:p>
          <a:p>
            <a:pPr marL="0" indent="0">
              <a:buNone/>
            </a:pPr>
            <a:endParaRPr lang="en-GB" sz="3600" dirty="0">
              <a:latin typeface="Calibri" pitchFamily="34" charset="0"/>
            </a:endParaRPr>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002" y="417812"/>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0611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Any Questions</a:t>
            </a:r>
            <a:endParaRPr lang="en-GB" sz="3200" dirty="0">
              <a:latin typeface="Calibri" pitchFamily="34" charset="0"/>
            </a:endParaRPr>
          </a:p>
        </p:txBody>
      </p:sp>
      <p:sp>
        <p:nvSpPr>
          <p:cNvPr id="5" name="Rectangle 4"/>
          <p:cNvSpPr/>
          <p:nvPr/>
        </p:nvSpPr>
        <p:spPr>
          <a:xfrm>
            <a:off x="3961273" y="1988840"/>
            <a:ext cx="1181734" cy="3785652"/>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240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Brush Script MT" panose="03060802040406070304" pitchFamily="66" charset="0"/>
              </a:rPr>
              <a:t>?</a:t>
            </a:r>
            <a:endParaRPr lang="en-US" sz="240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Brush Script MT" panose="03060802040406070304" pitchFamily="66" charset="0"/>
            </a:endParaRPr>
          </a:p>
        </p:txBody>
      </p:sp>
      <p:pic>
        <p:nvPicPr>
          <p:cNvPr id="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4" y="350683"/>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8894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Calibri" pitchFamily="34" charset="0"/>
              </a:rPr>
              <a:t>The New National Curriculum</a:t>
            </a:r>
            <a:endParaRPr lang="en-GB" sz="3200" dirty="0">
              <a:latin typeface="Calibri" pitchFamily="34" charset="0"/>
            </a:endParaRPr>
          </a:p>
        </p:txBody>
      </p:sp>
      <p:sp>
        <p:nvSpPr>
          <p:cNvPr id="3" name="Content Placeholder 2"/>
          <p:cNvSpPr>
            <a:spLocks noGrp="1"/>
          </p:cNvSpPr>
          <p:nvPr>
            <p:ph idx="1"/>
          </p:nvPr>
        </p:nvSpPr>
        <p:spPr>
          <a:xfrm>
            <a:off x="457200" y="1340768"/>
            <a:ext cx="8229600" cy="5112568"/>
          </a:xfrm>
        </p:spPr>
        <p:txBody>
          <a:bodyPr>
            <a:noAutofit/>
          </a:bodyPr>
          <a:lstStyle/>
          <a:p>
            <a:pPr>
              <a:lnSpc>
                <a:spcPct val="170000"/>
              </a:lnSpc>
            </a:pPr>
            <a:endParaRPr lang="en-GB" sz="2000" dirty="0" smtClean="0">
              <a:latin typeface="Calibri" pitchFamily="34" charset="0"/>
            </a:endParaRPr>
          </a:p>
          <a:p>
            <a:pPr>
              <a:lnSpc>
                <a:spcPct val="170000"/>
              </a:lnSpc>
            </a:pPr>
            <a:r>
              <a:rPr lang="en-GB" sz="2000" dirty="0" smtClean="0">
                <a:latin typeface="Calibri" pitchFamily="34" charset="0"/>
              </a:rPr>
              <a:t>Sets out Programmes of Study in English, Maths and Science  and identifies Age Related Expectations (ARE)</a:t>
            </a:r>
          </a:p>
          <a:p>
            <a:pPr>
              <a:lnSpc>
                <a:spcPct val="170000"/>
              </a:lnSpc>
            </a:pPr>
            <a:r>
              <a:rPr lang="en-GB" sz="2000" dirty="0" smtClean="0">
                <a:latin typeface="Calibri" pitchFamily="34" charset="0"/>
              </a:rPr>
              <a:t>for Year Groups in Key Stage 1</a:t>
            </a:r>
          </a:p>
          <a:p>
            <a:pPr>
              <a:lnSpc>
                <a:spcPct val="170000"/>
              </a:lnSpc>
            </a:pPr>
            <a:r>
              <a:rPr lang="en-GB" sz="2000" dirty="0" smtClean="0">
                <a:latin typeface="Calibri" pitchFamily="34" charset="0"/>
              </a:rPr>
              <a:t>for Years 3 and 4; and Years 5 and 6 in Key Stage 2</a:t>
            </a:r>
          </a:p>
          <a:p>
            <a:pPr>
              <a:lnSpc>
                <a:spcPct val="170000"/>
              </a:lnSpc>
            </a:pPr>
            <a:r>
              <a:rPr lang="en-GB" sz="2000" dirty="0">
                <a:latin typeface="Calibri" pitchFamily="34" charset="0"/>
              </a:rPr>
              <a:t>Sets out Programmes of Study </a:t>
            </a:r>
            <a:r>
              <a:rPr lang="en-GB" sz="2000" dirty="0" smtClean="0">
                <a:latin typeface="Calibri" pitchFamily="34" charset="0"/>
              </a:rPr>
              <a:t>for other subjects for each Key Stage</a:t>
            </a:r>
          </a:p>
          <a:p>
            <a:pPr>
              <a:lnSpc>
                <a:spcPct val="170000"/>
              </a:lnSpc>
            </a:pPr>
            <a:r>
              <a:rPr lang="en-GB" sz="2000" dirty="0" smtClean="0">
                <a:latin typeface="Calibri" pitchFamily="34" charset="0"/>
              </a:rPr>
              <a:t>Is more challenging and rigorous</a:t>
            </a:r>
          </a:p>
          <a:p>
            <a:pPr marL="0" indent="0">
              <a:lnSpc>
                <a:spcPct val="170000"/>
              </a:lnSpc>
              <a:buNone/>
            </a:pPr>
            <a:endParaRPr lang="en-GB" sz="2000" dirty="0" smtClean="0">
              <a:latin typeface="Calibri" pitchFamily="34" charset="0"/>
            </a:endParaRPr>
          </a:p>
          <a:p>
            <a:pPr marL="0" indent="0">
              <a:lnSpc>
                <a:spcPct val="170000"/>
              </a:lnSpc>
              <a:buNone/>
            </a:pPr>
            <a:endParaRPr lang="en-GB" sz="2200" dirty="0" smtClean="0"/>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6132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995" y="188640"/>
            <a:ext cx="7848872" cy="1152128"/>
          </a:xfrm>
        </p:spPr>
        <p:txBody>
          <a:bodyPr>
            <a:noAutofit/>
          </a:bodyPr>
          <a:lstStyle/>
          <a:p>
            <a:r>
              <a:rPr lang="en-GB" sz="3200" dirty="0" smtClean="0">
                <a:latin typeface="Calibri" pitchFamily="34" charset="0"/>
              </a:rPr>
              <a:t>The New National Curriculum</a:t>
            </a:r>
            <a:endParaRPr lang="en-GB" sz="3200" dirty="0">
              <a:latin typeface="Calibri" pitchFamily="34" charset="0"/>
            </a:endParaRPr>
          </a:p>
        </p:txBody>
      </p:sp>
      <p:sp>
        <p:nvSpPr>
          <p:cNvPr id="3" name="Content Placeholder 2"/>
          <p:cNvSpPr>
            <a:spLocks noGrp="1"/>
          </p:cNvSpPr>
          <p:nvPr>
            <p:ph idx="1"/>
          </p:nvPr>
        </p:nvSpPr>
        <p:spPr>
          <a:xfrm>
            <a:off x="457200" y="1412776"/>
            <a:ext cx="8229600" cy="5112568"/>
          </a:xfrm>
        </p:spPr>
        <p:txBody>
          <a:bodyPr>
            <a:noAutofit/>
          </a:bodyPr>
          <a:lstStyle/>
          <a:p>
            <a:pPr>
              <a:lnSpc>
                <a:spcPct val="170000"/>
              </a:lnSpc>
            </a:pPr>
            <a:r>
              <a:rPr lang="en-GB" sz="2100" dirty="0" smtClean="0">
                <a:latin typeface="Calibri" pitchFamily="34" charset="0"/>
              </a:rPr>
              <a:t>Teachers will assess children against Age Related </a:t>
            </a:r>
            <a:r>
              <a:rPr lang="en-GB" sz="2100" dirty="0">
                <a:latin typeface="Calibri" pitchFamily="34" charset="0"/>
              </a:rPr>
              <a:t>Expectations (ARE</a:t>
            </a:r>
            <a:r>
              <a:rPr lang="en-GB" sz="2100" dirty="0" smtClean="0">
                <a:latin typeface="Calibri" pitchFamily="34" charset="0"/>
              </a:rPr>
              <a:t>)  for the end of years 1, 2, 3 and 4</a:t>
            </a:r>
          </a:p>
          <a:p>
            <a:pPr>
              <a:lnSpc>
                <a:spcPct val="170000"/>
              </a:lnSpc>
            </a:pPr>
            <a:r>
              <a:rPr lang="en-GB" sz="2100" dirty="0" smtClean="0">
                <a:latin typeface="Calibri" pitchFamily="34" charset="0"/>
              </a:rPr>
              <a:t>There is no prescribed style or system for assessment, schools have been left to design their own.</a:t>
            </a:r>
          </a:p>
          <a:p>
            <a:pPr>
              <a:lnSpc>
                <a:spcPct val="170000"/>
              </a:lnSpc>
            </a:pPr>
            <a:r>
              <a:rPr lang="en-GB" sz="2100" dirty="0" smtClean="0">
                <a:latin typeface="Calibri" pitchFamily="34" charset="0"/>
              </a:rPr>
              <a:t>Old National Curriculum Levels do not correspond to the ARE and have no relevance in the new curriculum</a:t>
            </a:r>
            <a:r>
              <a:rPr lang="en-GB" sz="2100" dirty="0" smtClean="0"/>
              <a:t>.</a:t>
            </a:r>
          </a:p>
          <a:p>
            <a:pPr>
              <a:lnSpc>
                <a:spcPct val="170000"/>
              </a:lnSpc>
            </a:pPr>
            <a:endParaRPr lang="en-GB" sz="2400" dirty="0" smtClean="0"/>
          </a:p>
          <a:p>
            <a:pPr>
              <a:lnSpc>
                <a:spcPct val="170000"/>
              </a:lnSpc>
            </a:pPr>
            <a:endParaRPr lang="en-GB" sz="2100" dirty="0" smtClean="0"/>
          </a:p>
          <a:p>
            <a:pPr>
              <a:lnSpc>
                <a:spcPct val="170000"/>
              </a:lnSpc>
            </a:pPr>
            <a:endParaRPr lang="en-GB" sz="2100" dirty="0" smtClean="0"/>
          </a:p>
          <a:p>
            <a:pPr lvl="1">
              <a:lnSpc>
                <a:spcPct val="170000"/>
              </a:lnSpc>
            </a:pPr>
            <a:endParaRPr lang="en-GB" sz="1700" dirty="0"/>
          </a:p>
          <a:p>
            <a:pPr marL="0" indent="0">
              <a:lnSpc>
                <a:spcPct val="170000"/>
              </a:lnSpc>
              <a:buNone/>
            </a:pPr>
            <a:endParaRPr lang="en-GB" sz="2200" dirty="0" smtClean="0"/>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524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Calibri" pitchFamily="34" charset="0"/>
              </a:rPr>
              <a:t>Felton C of E First School Curriculum</a:t>
            </a:r>
            <a:endParaRPr lang="en-GB" sz="3600" dirty="0">
              <a:latin typeface="Calibri" pitchFamily="34" charset="0"/>
            </a:endParaRPr>
          </a:p>
        </p:txBody>
      </p:sp>
      <p:sp>
        <p:nvSpPr>
          <p:cNvPr id="6" name="Content Placeholder 5"/>
          <p:cNvSpPr>
            <a:spLocks noGrp="1"/>
          </p:cNvSpPr>
          <p:nvPr>
            <p:ph idx="1"/>
          </p:nvPr>
        </p:nvSpPr>
        <p:spPr/>
        <p:txBody>
          <a:bodyPr>
            <a:normAutofit/>
          </a:bodyPr>
          <a:lstStyle/>
          <a:p>
            <a:pPr lvl="0"/>
            <a:r>
              <a:rPr lang="en-GB" sz="2000" dirty="0">
                <a:latin typeface="Calibri" pitchFamily="34" charset="0"/>
              </a:rPr>
              <a:t>The vision for teaching and learning is shared by all staff and permeates everything we do</a:t>
            </a:r>
          </a:p>
          <a:p>
            <a:pPr lvl="0"/>
            <a:r>
              <a:rPr lang="en-GB" sz="2000" dirty="0">
                <a:latin typeface="Calibri" pitchFamily="34" charset="0"/>
              </a:rPr>
              <a:t>All teaching and learning is underpinned by our values as a church school </a:t>
            </a:r>
          </a:p>
          <a:p>
            <a:pPr lvl="0"/>
            <a:r>
              <a:rPr lang="en-GB" sz="2000" dirty="0" smtClean="0">
                <a:latin typeface="Calibri" pitchFamily="34" charset="0"/>
              </a:rPr>
              <a:t>Our Curriculum </a:t>
            </a:r>
            <a:r>
              <a:rPr lang="en-GB" sz="2000" dirty="0">
                <a:latin typeface="Calibri" pitchFamily="34" charset="0"/>
              </a:rPr>
              <a:t>is cohesively planned to ensure relevance, breadth and </a:t>
            </a:r>
            <a:r>
              <a:rPr lang="en-GB" sz="2000" dirty="0" smtClean="0">
                <a:latin typeface="Calibri" pitchFamily="34" charset="0"/>
              </a:rPr>
              <a:t>balance </a:t>
            </a:r>
          </a:p>
          <a:p>
            <a:pPr lvl="0"/>
            <a:r>
              <a:rPr lang="en-GB" sz="2000" dirty="0" smtClean="0">
                <a:latin typeface="Calibri" pitchFamily="34" charset="0"/>
              </a:rPr>
              <a:t>There </a:t>
            </a:r>
            <a:r>
              <a:rPr lang="en-GB" sz="2000" dirty="0">
                <a:latin typeface="Calibri" pitchFamily="34" charset="0"/>
              </a:rPr>
              <a:t>is an agreement to provide identified opportunities for all children to ensure they have a well-orchestrated ‘Learning Journey</a:t>
            </a:r>
            <a:r>
              <a:rPr lang="en-GB" sz="2000" dirty="0" smtClean="0">
                <a:latin typeface="Calibri" pitchFamily="34" charset="0"/>
              </a:rPr>
              <a:t>’ both inside and out of the classroom </a:t>
            </a:r>
            <a:endParaRPr lang="en-GB" sz="2000" dirty="0">
              <a:latin typeface="Calibri" pitchFamily="34" charset="0"/>
            </a:endParaRPr>
          </a:p>
          <a:p>
            <a:r>
              <a:rPr lang="en-US" sz="2000" dirty="0">
                <a:latin typeface="Calibri" pitchFamily="34" charset="0"/>
              </a:rPr>
              <a:t>The teaching of reading , writing, communication and mathematics  is cohesively planned across the </a:t>
            </a:r>
            <a:r>
              <a:rPr lang="en-US" sz="2000" dirty="0" smtClean="0">
                <a:latin typeface="Calibri" pitchFamily="34" charset="0"/>
              </a:rPr>
              <a:t>curriculum</a:t>
            </a:r>
          </a:p>
          <a:p>
            <a:r>
              <a:rPr lang="en-GB" sz="2000" dirty="0" smtClean="0">
                <a:latin typeface="Calibri" pitchFamily="34" charset="0"/>
              </a:rPr>
              <a:t>The </a:t>
            </a:r>
            <a:r>
              <a:rPr lang="en-GB" sz="2000" dirty="0">
                <a:latin typeface="Calibri" pitchFamily="34" charset="0"/>
              </a:rPr>
              <a:t>curriculum explicitly builds self-confidence social  responsibility  and provides pupils with the skills and personal qualities to enable them to become successful and effective members of society in the 21st century</a:t>
            </a:r>
          </a:p>
          <a:p>
            <a:pPr lvl="0"/>
            <a:endParaRPr lang="en-US" sz="1800" dirty="0" smtClean="0">
              <a:latin typeface="Calibri" pitchFamily="34" charset="0"/>
            </a:endParaRPr>
          </a:p>
          <a:p>
            <a:pPr lvl="0"/>
            <a:endParaRPr lang="en-GB" sz="1800" dirty="0">
              <a:latin typeface="Calibri" pitchFamily="34" charset="0"/>
            </a:endParaRPr>
          </a:p>
          <a:p>
            <a:endParaRPr lang="en-GB" dirty="0"/>
          </a:p>
        </p:txBody>
      </p:sp>
      <p:pic>
        <p:nvPicPr>
          <p:cNvPr id="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404664"/>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3352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dirty="0" smtClean="0">
                <a:latin typeface="Calibri" pitchFamily="34" charset="0"/>
              </a:rPr>
              <a:t>Curriculum Drivers </a:t>
            </a:r>
            <a:endParaRPr lang="en-GB" dirty="0">
              <a:latin typeface="Calibri" pitchFamily="34" charset="0"/>
            </a:endParaRPr>
          </a:p>
        </p:txBody>
      </p:sp>
      <p:sp>
        <p:nvSpPr>
          <p:cNvPr id="3" name="Content Placeholder 2"/>
          <p:cNvSpPr>
            <a:spLocks noGrp="1"/>
          </p:cNvSpPr>
          <p:nvPr>
            <p:ph idx="1"/>
          </p:nvPr>
        </p:nvSpPr>
        <p:spPr/>
        <p:txBody>
          <a:bodyPr/>
          <a:lstStyle/>
          <a:p>
            <a:pPr>
              <a:lnSpc>
                <a:spcPct val="115000"/>
              </a:lnSpc>
            </a:pPr>
            <a:r>
              <a:rPr lang="en-GB" dirty="0" smtClean="0">
                <a:latin typeface="Calibri"/>
                <a:ea typeface="Calibri"/>
                <a:cs typeface="Times New Roman"/>
              </a:rPr>
              <a:t>Our main </a:t>
            </a:r>
            <a:r>
              <a:rPr lang="en-GB" dirty="0">
                <a:latin typeface="Calibri"/>
                <a:ea typeface="Calibri"/>
                <a:cs typeface="Times New Roman"/>
              </a:rPr>
              <a:t>curriculum drivers come from our shared belief that all children should have opportunities to enjoy being unique, to play, to explore, to be active, to be creative and to think critically within positive relationships and enabling environments. </a:t>
            </a:r>
            <a:endParaRPr lang="en-GB" sz="1800" dirty="0">
              <a:latin typeface="Calibri"/>
              <a:ea typeface="Calibri"/>
              <a:cs typeface="Times New Roman"/>
            </a:endParaRPr>
          </a:p>
          <a:p>
            <a:pPr>
              <a:lnSpc>
                <a:spcPct val="115000"/>
              </a:lnSpc>
            </a:pPr>
            <a:r>
              <a:rPr lang="en-GB" dirty="0">
                <a:latin typeface="Calibri"/>
                <a:ea typeface="Calibri"/>
                <a:cs typeface="Times New Roman"/>
              </a:rPr>
              <a:t>In this way we will ensure children become effective learners, who are able to be reflective, to develop positive relationships with others, to be resilient, to be resourceful and to take risks.</a:t>
            </a:r>
            <a:endParaRPr lang="en-GB" sz="1800" dirty="0">
              <a:latin typeface="Calibri"/>
              <a:ea typeface="Calibri"/>
              <a:cs typeface="Times New Roman"/>
            </a:endParaRPr>
          </a:p>
          <a:p>
            <a:endParaRPr lang="en-GB" dirty="0"/>
          </a:p>
        </p:txBody>
      </p:sp>
    </p:spTree>
    <p:extLst>
      <p:ext uri="{BB962C8B-B14F-4D97-AF65-F5344CB8AC3E}">
        <p14:creationId xmlns:p14="http://schemas.microsoft.com/office/powerpoint/2010/main" val="427142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libri" pitchFamily="34" charset="0"/>
              </a:rPr>
              <a:t>Underlying Principles </a:t>
            </a:r>
            <a:endParaRPr lang="en-GB" dirty="0">
              <a:latin typeface="Calibri"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94416640"/>
              </p:ext>
            </p:extLst>
          </p:nvPr>
        </p:nvGraphicFramePr>
        <p:xfrm>
          <a:off x="885646" y="1844824"/>
          <a:ext cx="7372707" cy="4591812"/>
        </p:xfrm>
        <a:graphic>
          <a:graphicData uri="http://schemas.openxmlformats.org/drawingml/2006/table">
            <a:tbl>
              <a:tblPr firstRow="1" firstCol="1" bandRow="1"/>
              <a:tblGrid>
                <a:gridCol w="1478388"/>
                <a:gridCol w="1374633"/>
                <a:gridCol w="1553294"/>
                <a:gridCol w="1635286"/>
                <a:gridCol w="1331106"/>
              </a:tblGrid>
              <a:tr h="219258">
                <a:tc>
                  <a:txBody>
                    <a:bodyPr/>
                    <a:lstStyle/>
                    <a:p>
                      <a:pPr algn="ctr">
                        <a:lnSpc>
                          <a:spcPct val="115000"/>
                        </a:lnSpc>
                        <a:spcAft>
                          <a:spcPts val="0"/>
                        </a:spcAft>
                      </a:pPr>
                      <a:r>
                        <a:rPr lang="en-GB" sz="1400" b="1">
                          <a:effectLst/>
                          <a:latin typeface="Calibri"/>
                          <a:ea typeface="Times New Roman"/>
                          <a:cs typeface="Times New Roman"/>
                        </a:rPr>
                        <a:t>General ethos</a:t>
                      </a:r>
                      <a:endParaRPr lang="en-GB" sz="90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n-GB" sz="1400" b="1">
                          <a:effectLst/>
                          <a:latin typeface="Calibri"/>
                          <a:ea typeface="Times New Roman"/>
                          <a:cs typeface="Times New Roman"/>
                        </a:rPr>
                        <a:t>Relating to self</a:t>
                      </a:r>
                      <a:endParaRPr lang="en-GB" sz="90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spcAft>
                          <a:spcPts val="0"/>
                        </a:spcAft>
                      </a:pPr>
                      <a:r>
                        <a:rPr lang="en-GB" sz="1400" b="1">
                          <a:effectLst/>
                          <a:latin typeface="Calibri"/>
                          <a:ea typeface="Times New Roman"/>
                          <a:cs typeface="Times New Roman"/>
                        </a:rPr>
                        <a:t>Relating to others</a:t>
                      </a:r>
                      <a:endParaRPr lang="en-GB" sz="90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a:lnSpc>
                          <a:spcPct val="115000"/>
                        </a:lnSpc>
                        <a:spcAft>
                          <a:spcPts val="0"/>
                        </a:spcAft>
                      </a:pPr>
                      <a:r>
                        <a:rPr lang="en-GB" sz="1400" b="1">
                          <a:effectLst/>
                          <a:latin typeface="Calibri"/>
                          <a:ea typeface="Times New Roman"/>
                          <a:cs typeface="Times New Roman"/>
                        </a:rPr>
                        <a:t>Managing learning</a:t>
                      </a:r>
                      <a:endParaRPr lang="en-GB" sz="90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lnSpc>
                          <a:spcPct val="115000"/>
                        </a:lnSpc>
                        <a:spcAft>
                          <a:spcPts val="0"/>
                        </a:spcAft>
                      </a:pPr>
                      <a:r>
                        <a:rPr lang="en-GB" sz="1400" b="1">
                          <a:effectLst/>
                          <a:latin typeface="Calibri"/>
                          <a:ea typeface="Times New Roman"/>
                          <a:cs typeface="Times New Roman"/>
                        </a:rPr>
                        <a:t>Managing situations</a:t>
                      </a:r>
                      <a:endParaRPr lang="en-GB" sz="90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r h="4023078">
                <a:tc>
                  <a:txBody>
                    <a:bodyPr/>
                    <a:lstStyle/>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Celebration of the unique child</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Love of learning</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Friendship and community</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Enjoyment and fun; creating happy memories</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Provision of enabling environment for learning</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Building Self-esteem and confidence</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Reaching potential</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Developing a sense of spirituality</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Being healthy</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marL="38100">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Understanding and developing relationships</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Establishing Teamwork</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Growing Global awareness and responsibility</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Embedding Cultural Appreciation</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marL="38100">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Improving own learning and performance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Developing Effective Communication and reflection</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Applying  of knowledge and skills to new situations and across the curriculum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 </a:t>
                      </a:r>
                      <a:endParaRPr lang="en-GB" sz="900">
                        <a:effectLst/>
                        <a:latin typeface="Calibri"/>
                        <a:ea typeface="Calibri"/>
                        <a:cs typeface="Times New Roman"/>
                      </a:endParaRPr>
                    </a:p>
                    <a:p>
                      <a:pPr>
                        <a:lnSpc>
                          <a:spcPct val="115000"/>
                        </a:lnSpc>
                        <a:spcAft>
                          <a:spcPts val="0"/>
                        </a:spcAft>
                      </a:pPr>
                      <a:r>
                        <a:rPr lang="en-GB" sz="1300">
                          <a:effectLst/>
                          <a:latin typeface="Calibri"/>
                          <a:ea typeface="Times New Roman"/>
                          <a:cs typeface="Times New Roman"/>
                        </a:rPr>
                        <a:t>Harnessing creativity, problem solving, resilience and enterprise</a:t>
                      </a:r>
                      <a:endParaRPr lang="en-GB" sz="90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Managing conflict</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Managing risk</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Managing disappointment</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Managing time and resources</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p>
                      <a:pPr>
                        <a:lnSpc>
                          <a:spcPct val="115000"/>
                        </a:lnSpc>
                        <a:spcAft>
                          <a:spcPts val="0"/>
                        </a:spcAft>
                      </a:pPr>
                      <a:r>
                        <a:rPr lang="en-GB" sz="1300" dirty="0">
                          <a:effectLst/>
                          <a:latin typeface="Calibri"/>
                          <a:ea typeface="Times New Roman"/>
                          <a:cs typeface="Times New Roman"/>
                        </a:rPr>
                        <a:t> </a:t>
                      </a:r>
                      <a:endParaRPr lang="en-GB" sz="900" dirty="0">
                        <a:effectLst/>
                        <a:latin typeface="Calibri"/>
                        <a:ea typeface="Calibri"/>
                        <a:cs typeface="Times New Roman"/>
                      </a:endParaRPr>
                    </a:p>
                  </a:txBody>
                  <a:tcPr marL="54661" marR="546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bl>
          </a:graphicData>
        </a:graphic>
      </p:graphicFrame>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404664"/>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0092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4544"/>
          </a:xfrm>
        </p:spPr>
        <p:txBody>
          <a:bodyPr>
            <a:normAutofit fontScale="90000"/>
          </a:bodyPr>
          <a:lstStyle/>
          <a:p>
            <a:r>
              <a:rPr lang="en-GB" dirty="0" smtClean="0"/>
              <a:t>  </a:t>
            </a:r>
            <a:r>
              <a:rPr lang="en-GB" sz="4000" dirty="0" smtClean="0">
                <a:latin typeface="Calibri" pitchFamily="34" charset="0"/>
              </a:rPr>
              <a:t>Essential characteristics for learning across the curriculum </a:t>
            </a:r>
            <a:endParaRPr lang="en-GB" sz="4000" dirty="0">
              <a:latin typeface="Calibri"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3698888"/>
              </p:ext>
            </p:extLst>
          </p:nvPr>
        </p:nvGraphicFramePr>
        <p:xfrm>
          <a:off x="323528" y="1700808"/>
          <a:ext cx="8301607" cy="4536504"/>
        </p:xfrm>
        <a:graphic>
          <a:graphicData uri="http://schemas.openxmlformats.org/drawingml/2006/table">
            <a:tbl>
              <a:tblPr firstRow="1" firstCol="1" bandRow="1"/>
              <a:tblGrid>
                <a:gridCol w="1717463"/>
                <a:gridCol w="1646036"/>
                <a:gridCol w="1646036"/>
                <a:gridCol w="1709323"/>
                <a:gridCol w="1582749"/>
              </a:tblGrid>
              <a:tr h="4536504">
                <a:tc>
                  <a:txBody>
                    <a:bodyPr/>
                    <a:lstStyle/>
                    <a:p>
                      <a:pPr algn="l">
                        <a:lnSpc>
                          <a:spcPct val="115000"/>
                        </a:lnSpc>
                        <a:spcAft>
                          <a:spcPts val="0"/>
                        </a:spcAft>
                      </a:pPr>
                      <a:r>
                        <a:rPr lang="en-GB" sz="1000" b="1" dirty="0">
                          <a:effectLst/>
                          <a:latin typeface="Calibri"/>
                          <a:ea typeface="Calibri"/>
                          <a:cs typeface="Times New Roman"/>
                        </a:rPr>
                        <a:t>As  readers we need to:</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have a love of reading for both study and pleasure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demonstrate excellent phonic knowledge and skills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know and use an extensive and rich vocabulary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have an excellent comprehension of text</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have exposure to a rich variety of texts   </a:t>
                      </a:r>
                      <a:endParaRPr lang="en-GB" sz="1000" dirty="0">
                        <a:effectLst/>
                        <a:latin typeface="Calibri"/>
                        <a:ea typeface="Calibri"/>
                        <a:cs typeface="Times New Roman"/>
                      </a:endParaRPr>
                    </a:p>
                  </a:txBody>
                  <a:tcPr marL="62706" marR="627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1000" b="1" dirty="0">
                          <a:effectLst/>
                          <a:latin typeface="Calibri"/>
                          <a:ea typeface="Calibri"/>
                          <a:cs typeface="Times New Roman"/>
                        </a:rPr>
                        <a:t>As communicators  we need to: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listen carefully to what is being said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speak clearly</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understand the rules used in English conversation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tell stories that capture the imagination of the audience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respect the opinions of others </a:t>
                      </a:r>
                      <a:endParaRPr lang="en-GB" sz="1000" dirty="0">
                        <a:effectLst/>
                        <a:latin typeface="Calibri"/>
                        <a:ea typeface="Calibri"/>
                        <a:cs typeface="Times New Roman"/>
                      </a:endParaRPr>
                    </a:p>
                  </a:txBody>
                  <a:tcPr marL="62706" marR="627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1000" b="1" dirty="0">
                          <a:effectLst/>
                          <a:latin typeface="Calibri"/>
                          <a:ea typeface="Calibri"/>
                          <a:cs typeface="Times New Roman"/>
                        </a:rPr>
                        <a:t>As a writers we need to</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have a love of writing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to plan and draft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write with fluency and attention to detail on topics throughout the curriculum</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know and use an extensive and rich vocabulary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use a variety of writing techniques to extend details or description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have excellent transcription skills ensure writing is neatly presented and accurately spelled and punctuated</a:t>
                      </a:r>
                      <a:r>
                        <a:rPr lang="en-GB" sz="1000" b="1" dirty="0">
                          <a:effectLst/>
                          <a:latin typeface="Calibri"/>
                          <a:ea typeface="Calibri"/>
                          <a:cs typeface="Times New Roman"/>
                        </a:rPr>
                        <a:t> </a:t>
                      </a:r>
                      <a:endParaRPr lang="en-GB" sz="1000" dirty="0">
                        <a:effectLst/>
                        <a:latin typeface="Calibri"/>
                        <a:ea typeface="Calibri"/>
                        <a:cs typeface="Times New Roman"/>
                      </a:endParaRPr>
                    </a:p>
                  </a:txBody>
                  <a:tcPr marL="62706" marR="627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1000" b="1" dirty="0">
                          <a:effectLst/>
                          <a:latin typeface="Calibri"/>
                          <a:ea typeface="Calibri"/>
                          <a:cs typeface="Times New Roman"/>
                        </a:rPr>
                        <a:t>As mathematicians we need to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850" b="1" dirty="0">
                          <a:effectLst/>
                          <a:latin typeface="Calibri"/>
                          <a:ea typeface="Calibri"/>
                          <a:cs typeface="Times New Roman"/>
                        </a:rPr>
                        <a:t>have a commitment and passion for the subject </a:t>
                      </a:r>
                      <a:endParaRPr lang="en-GB" sz="850" dirty="0">
                        <a:effectLst/>
                        <a:latin typeface="Calibri"/>
                        <a:ea typeface="Calibri"/>
                        <a:cs typeface="Times New Roman"/>
                      </a:endParaRPr>
                    </a:p>
                    <a:p>
                      <a:pPr marL="342900" lvl="0" indent="-342900" algn="l">
                        <a:lnSpc>
                          <a:spcPct val="115000"/>
                        </a:lnSpc>
                        <a:spcAft>
                          <a:spcPts val="0"/>
                        </a:spcAft>
                        <a:buFont typeface="Wingdings"/>
                        <a:buChar char=""/>
                      </a:pPr>
                      <a:r>
                        <a:rPr lang="en-GB" sz="850" b="1" dirty="0">
                          <a:effectLst/>
                          <a:latin typeface="Calibri"/>
                          <a:ea typeface="Calibri"/>
                          <a:cs typeface="Times New Roman"/>
                        </a:rPr>
                        <a:t>a have a wide range of mathematical vocabulary </a:t>
                      </a:r>
                      <a:endParaRPr lang="en-GB" sz="850" dirty="0">
                        <a:effectLst/>
                        <a:latin typeface="Calibri"/>
                        <a:ea typeface="Calibri"/>
                        <a:cs typeface="Times New Roman"/>
                      </a:endParaRPr>
                    </a:p>
                    <a:p>
                      <a:pPr marL="342900" lvl="0" indent="-342900" algn="l">
                        <a:lnSpc>
                          <a:spcPct val="115000"/>
                        </a:lnSpc>
                        <a:spcAft>
                          <a:spcPts val="0"/>
                        </a:spcAft>
                        <a:buFont typeface="Wingdings"/>
                        <a:buChar char=""/>
                      </a:pPr>
                      <a:r>
                        <a:rPr lang="en-GB" sz="850" b="1" dirty="0">
                          <a:effectLst/>
                          <a:latin typeface="Calibri"/>
                          <a:ea typeface="Calibri"/>
                          <a:cs typeface="Times New Roman"/>
                        </a:rPr>
                        <a:t>have the knowledge and understanding of the important concepts and use this to reason, explain and make connections </a:t>
                      </a:r>
                      <a:endParaRPr lang="en-GB" sz="850" dirty="0">
                        <a:effectLst/>
                        <a:latin typeface="Calibri"/>
                        <a:ea typeface="Calibri"/>
                        <a:cs typeface="Times New Roman"/>
                      </a:endParaRPr>
                    </a:p>
                    <a:p>
                      <a:pPr marL="342900" lvl="0" indent="-342900" algn="l">
                        <a:lnSpc>
                          <a:spcPct val="115000"/>
                        </a:lnSpc>
                        <a:spcAft>
                          <a:spcPts val="0"/>
                        </a:spcAft>
                        <a:buFont typeface="Wingdings"/>
                        <a:buChar char=""/>
                      </a:pPr>
                      <a:r>
                        <a:rPr lang="en-GB" sz="850" b="1" dirty="0">
                          <a:effectLst/>
                          <a:latin typeface="Calibri"/>
                          <a:ea typeface="Calibri"/>
                          <a:cs typeface="Times New Roman"/>
                        </a:rPr>
                        <a:t>have a broad range of skills in using and applying mathematics </a:t>
                      </a:r>
                      <a:endParaRPr lang="en-GB" sz="850" dirty="0">
                        <a:effectLst/>
                        <a:latin typeface="Calibri"/>
                        <a:ea typeface="Calibri"/>
                        <a:cs typeface="Times New Roman"/>
                      </a:endParaRPr>
                    </a:p>
                    <a:p>
                      <a:pPr marL="342900" lvl="0" indent="-342900" algn="l">
                        <a:lnSpc>
                          <a:spcPct val="115000"/>
                        </a:lnSpc>
                        <a:spcAft>
                          <a:spcPts val="0"/>
                        </a:spcAft>
                        <a:buFont typeface="Wingdings"/>
                        <a:buChar char=""/>
                      </a:pPr>
                      <a:r>
                        <a:rPr lang="en-GB" sz="850" b="1" dirty="0">
                          <a:effectLst/>
                          <a:latin typeface="Calibri"/>
                          <a:ea typeface="Calibri"/>
                          <a:cs typeface="Times New Roman"/>
                        </a:rPr>
                        <a:t>have fluent recall and knowledge of number facts and the number system and use them to work out unknown facts </a:t>
                      </a:r>
                      <a:endParaRPr lang="en-GB" sz="850" dirty="0">
                        <a:effectLst/>
                        <a:latin typeface="Calibri"/>
                        <a:ea typeface="Calibri"/>
                        <a:cs typeface="Times New Roman"/>
                      </a:endParaRPr>
                    </a:p>
                    <a:p>
                      <a:pPr marL="342900" lvl="0" indent="-342900" algn="l">
                        <a:lnSpc>
                          <a:spcPct val="115000"/>
                        </a:lnSpc>
                        <a:spcAft>
                          <a:spcPts val="0"/>
                        </a:spcAft>
                        <a:buFont typeface="Wingdings"/>
                        <a:buChar char=""/>
                      </a:pPr>
                      <a:r>
                        <a:rPr lang="en-GB" sz="850" b="1" dirty="0">
                          <a:effectLst/>
                          <a:latin typeface="Calibri"/>
                          <a:ea typeface="Calibri"/>
                          <a:cs typeface="Times New Roman"/>
                        </a:rPr>
                        <a:t>to show the  initiative required to solve problems in a wide range of known and usual contexts </a:t>
                      </a:r>
                      <a:endParaRPr lang="en-GB" sz="850" dirty="0">
                        <a:effectLst/>
                        <a:latin typeface="Calibri"/>
                        <a:ea typeface="Calibri"/>
                        <a:cs typeface="Times New Roman"/>
                      </a:endParaRPr>
                    </a:p>
                    <a:p>
                      <a:pPr marL="342900" lvl="0" indent="-342900" algn="l">
                        <a:lnSpc>
                          <a:spcPct val="115000"/>
                        </a:lnSpc>
                        <a:spcAft>
                          <a:spcPts val="0"/>
                        </a:spcAft>
                        <a:buFont typeface="Wingdings"/>
                        <a:buChar char=""/>
                      </a:pPr>
                      <a:r>
                        <a:rPr lang="en-GB" sz="850" b="1" dirty="0">
                          <a:effectLst/>
                          <a:latin typeface="Calibri"/>
                          <a:ea typeface="Calibri"/>
                          <a:cs typeface="Times New Roman"/>
                        </a:rPr>
                        <a:t>learn from mistakes and see this as part of learning </a:t>
                      </a:r>
                      <a:endParaRPr lang="en-GB" sz="850" dirty="0">
                        <a:effectLst/>
                        <a:latin typeface="Calibri"/>
                        <a:ea typeface="Calibri"/>
                        <a:cs typeface="Times New Roman"/>
                      </a:endParaRPr>
                    </a:p>
                    <a:p>
                      <a:pPr marL="342900" lvl="0" indent="-342900" algn="l">
                        <a:lnSpc>
                          <a:spcPct val="115000"/>
                        </a:lnSpc>
                        <a:spcAft>
                          <a:spcPts val="0"/>
                        </a:spcAft>
                        <a:buFont typeface="Wingdings"/>
                        <a:buChar char=""/>
                      </a:pPr>
                      <a:r>
                        <a:rPr lang="en-GB" sz="850" b="1" dirty="0">
                          <a:effectLst/>
                          <a:latin typeface="Calibri"/>
                          <a:ea typeface="Calibri"/>
                          <a:cs typeface="Times New Roman"/>
                        </a:rPr>
                        <a:t>have fluency in performing mental  and written mathematical calculations and techniques </a:t>
                      </a:r>
                      <a:endParaRPr lang="en-GB" sz="850" dirty="0">
                        <a:effectLst/>
                        <a:latin typeface="Calibri"/>
                        <a:ea typeface="Calibri"/>
                        <a:cs typeface="Times New Roman"/>
                      </a:endParaRPr>
                    </a:p>
                  </a:txBody>
                  <a:tcPr marL="62706" marR="627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1000" b="1" dirty="0">
                          <a:effectLst/>
                          <a:latin typeface="Calibri"/>
                          <a:ea typeface="Calibri"/>
                          <a:cs typeface="Times New Roman"/>
                        </a:rPr>
                        <a:t>As scientists we need to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have a passion for science and its application in past, present and future technologies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to think independently,  raise questions and  evaluate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to plan and record work scientifically</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To be original and imaginative in the application of skills </a:t>
                      </a:r>
                      <a:endParaRPr lang="en-GB" sz="1000" dirty="0">
                        <a:effectLst/>
                        <a:latin typeface="Calibri"/>
                        <a:ea typeface="Calibri"/>
                        <a:cs typeface="Times New Roman"/>
                      </a:endParaRPr>
                    </a:p>
                    <a:p>
                      <a:pPr marL="342900" lvl="0" indent="-342900" algn="l">
                        <a:lnSpc>
                          <a:spcPct val="115000"/>
                        </a:lnSpc>
                        <a:spcAft>
                          <a:spcPts val="0"/>
                        </a:spcAft>
                        <a:buFont typeface="Wingdings"/>
                        <a:buChar char=""/>
                      </a:pPr>
                      <a:r>
                        <a:rPr lang="en-GB" sz="1000" b="1" dirty="0">
                          <a:effectLst/>
                          <a:latin typeface="Calibri"/>
                          <a:ea typeface="Calibri"/>
                          <a:cs typeface="Times New Roman"/>
                        </a:rPr>
                        <a:t>Undertake field work in a variety of contexts </a:t>
                      </a:r>
                      <a:endParaRPr lang="en-GB" sz="1000" dirty="0">
                        <a:effectLst/>
                        <a:latin typeface="Calibri"/>
                        <a:ea typeface="Calibri"/>
                        <a:cs typeface="Times New Roman"/>
                      </a:endParaRPr>
                    </a:p>
                    <a:p>
                      <a:pPr algn="l">
                        <a:lnSpc>
                          <a:spcPct val="115000"/>
                        </a:lnSpc>
                        <a:spcAft>
                          <a:spcPts val="0"/>
                        </a:spcAft>
                      </a:pPr>
                      <a:r>
                        <a:rPr lang="en-GB" sz="1000" b="1" dirty="0">
                          <a:effectLst/>
                          <a:latin typeface="Calibri"/>
                          <a:ea typeface="Calibri"/>
                          <a:cs typeface="Times New Roman"/>
                        </a:rPr>
                        <a:t> </a:t>
                      </a:r>
                      <a:endParaRPr lang="en-GB" sz="1000" dirty="0">
                        <a:effectLst/>
                        <a:latin typeface="Calibri"/>
                        <a:ea typeface="Calibri"/>
                        <a:cs typeface="Times New Roman"/>
                      </a:endParaRPr>
                    </a:p>
                    <a:p>
                      <a:pPr algn="l">
                        <a:lnSpc>
                          <a:spcPct val="115000"/>
                        </a:lnSpc>
                        <a:spcAft>
                          <a:spcPts val="0"/>
                        </a:spcAft>
                      </a:pPr>
                      <a:r>
                        <a:rPr lang="en-GB" sz="1000" b="1" dirty="0">
                          <a:effectLst/>
                          <a:latin typeface="Calibri"/>
                          <a:ea typeface="Calibri"/>
                          <a:cs typeface="Times New Roman"/>
                        </a:rPr>
                        <a:t> </a:t>
                      </a:r>
                      <a:endParaRPr lang="en-GB" sz="1000" dirty="0">
                        <a:effectLst/>
                        <a:latin typeface="Calibri"/>
                        <a:ea typeface="Calibri"/>
                        <a:cs typeface="Times New Roman"/>
                      </a:endParaRPr>
                    </a:p>
                  </a:txBody>
                  <a:tcPr marL="62706" marR="627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404664"/>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9385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16213637"/>
              </p:ext>
            </p:extLst>
          </p:nvPr>
        </p:nvGraphicFramePr>
        <p:xfrm>
          <a:off x="1259632" y="1772816"/>
          <a:ext cx="6989699" cy="4889754"/>
        </p:xfrm>
        <a:graphic>
          <a:graphicData uri="http://schemas.openxmlformats.org/drawingml/2006/table">
            <a:tbl>
              <a:tblPr firstRow="1" firstCol="1" bandRow="1"/>
              <a:tblGrid>
                <a:gridCol w="1354608"/>
                <a:gridCol w="1408773"/>
                <a:gridCol w="1408773"/>
                <a:gridCol w="1462937"/>
                <a:gridCol w="1354608"/>
              </a:tblGrid>
              <a:tr h="4525963">
                <a:tc>
                  <a:txBody>
                    <a:bodyPr/>
                    <a:lstStyle/>
                    <a:p>
                      <a:pPr algn="l">
                        <a:lnSpc>
                          <a:spcPct val="115000"/>
                        </a:lnSpc>
                        <a:spcAft>
                          <a:spcPts val="0"/>
                        </a:spcAft>
                      </a:pPr>
                      <a:r>
                        <a:rPr lang="en-GB" sz="900" b="1">
                          <a:effectLst/>
                          <a:latin typeface="Calibri"/>
                          <a:ea typeface="Calibri"/>
                          <a:cs typeface="Times New Roman"/>
                        </a:rPr>
                        <a:t>As effective coders and users of technology we need to:</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be competent in coding for a variety of practical and inventive purposes</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connect with others safely and respectfully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have an understanding of the connected nature of devices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communicate ideas well by using applications and devices across the curriculum</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collect organise and manipulate data effectively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900" b="1">
                          <a:effectLst/>
                          <a:latin typeface="Calibri"/>
                          <a:ea typeface="Calibri"/>
                          <a:cs typeface="Times New Roman"/>
                        </a:rPr>
                        <a:t>As artists we need to:</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use visual language to express emotions, interpret observations and convey ideas</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evaluate and develop ideas</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understand and appreciate the work of other artists and designers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use independence, initiative and individuality to develop creativity</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p>
                      <a:pPr algn="l">
                        <a:lnSpc>
                          <a:spcPct val="115000"/>
                        </a:lnSpc>
                        <a:spcAft>
                          <a:spcPts val="0"/>
                        </a:spcAft>
                      </a:pPr>
                      <a:r>
                        <a:rPr lang="en-GB" sz="900" b="1">
                          <a:effectLst/>
                          <a:latin typeface="Calibri"/>
                          <a:ea typeface="Calibri"/>
                          <a:cs typeface="Times New Roman"/>
                        </a:rPr>
                        <a:t> </a:t>
                      </a:r>
                      <a:endParaRPr lang="en-GB" sz="90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900" b="1">
                          <a:effectLst/>
                          <a:latin typeface="Calibri"/>
                          <a:ea typeface="Calibri"/>
                          <a:cs typeface="Times New Roman"/>
                        </a:rPr>
                        <a:t>As designers we need to:</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be able to  work independently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manage time and work effectively with others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research and ask questions to understand why and how a product might be needed or used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work safely and manage risk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know which tools, materials and equipment to use for a purpose</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apply our mathematical knowledge to a design challenge </a:t>
                      </a:r>
                      <a:endParaRPr lang="en-GB" sz="90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900" b="1">
                          <a:effectLst/>
                          <a:latin typeface="Calibri"/>
                          <a:ea typeface="Calibri"/>
                          <a:cs typeface="Times New Roman"/>
                        </a:rPr>
                        <a:t>As geographers we need to:</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understand where places are and what they are like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understand how places are connected and how they depend on each other</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understand how peoples lives are effected by where they live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have a geographical vocabulary </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question, research, evaluate and present ideas</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to reason and explain</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use field work and other geographical skills and techniques</a:t>
                      </a:r>
                      <a:endParaRPr lang="en-GB" sz="900">
                        <a:effectLst/>
                        <a:latin typeface="Calibri"/>
                        <a:ea typeface="Calibri"/>
                        <a:cs typeface="Times New Roman"/>
                      </a:endParaRPr>
                    </a:p>
                    <a:p>
                      <a:pPr marL="342900" lvl="0" indent="-342900" algn="l">
                        <a:lnSpc>
                          <a:spcPct val="115000"/>
                        </a:lnSpc>
                        <a:spcAft>
                          <a:spcPts val="0"/>
                        </a:spcAft>
                        <a:buFont typeface="Wingdings"/>
                        <a:buChar char=""/>
                      </a:pPr>
                      <a:r>
                        <a:rPr lang="en-GB" sz="900" b="1">
                          <a:effectLst/>
                          <a:latin typeface="Calibri"/>
                          <a:ea typeface="Calibri"/>
                          <a:cs typeface="Times New Roman"/>
                        </a:rPr>
                        <a:t>understand the impact of environmental change and development</a:t>
                      </a:r>
                      <a:endParaRPr lang="en-GB" sz="90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l">
                        <a:lnSpc>
                          <a:spcPct val="115000"/>
                        </a:lnSpc>
                        <a:spcAft>
                          <a:spcPts val="0"/>
                        </a:spcAft>
                      </a:pPr>
                      <a:r>
                        <a:rPr lang="en-GB" sz="900" b="1" dirty="0">
                          <a:effectLst/>
                          <a:latin typeface="Calibri"/>
                          <a:ea typeface="Calibri"/>
                          <a:cs typeface="Times New Roman"/>
                        </a:rPr>
                        <a:t>As historians we need  to: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understand the chronological order of events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have excellent knowledge of people, events and contexts from a range of historical periods</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think critically and present ideas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evaluate and challenge ideas by using a range of evidence from different sources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reflect on, debate, discuss and evaluate the past </a:t>
                      </a:r>
                      <a:endParaRPr lang="en-GB" sz="900" dirty="0">
                        <a:effectLst/>
                        <a:latin typeface="Calibri"/>
                        <a:ea typeface="Calibri"/>
                        <a:cs typeface="Times New Roman"/>
                      </a:endParaRPr>
                    </a:p>
                    <a:p>
                      <a:pPr marL="342900" lvl="0" indent="-342900" algn="l">
                        <a:lnSpc>
                          <a:spcPct val="115000"/>
                        </a:lnSpc>
                        <a:spcAft>
                          <a:spcPts val="0"/>
                        </a:spcAft>
                        <a:buFont typeface="Wingdings"/>
                        <a:buChar char=""/>
                      </a:pPr>
                      <a:r>
                        <a:rPr lang="en-GB" sz="900" b="1" dirty="0">
                          <a:effectLst/>
                          <a:latin typeface="Calibri"/>
                          <a:ea typeface="Calibri"/>
                          <a:cs typeface="Times New Roman"/>
                        </a:rPr>
                        <a:t>understand why people might interpret the past in different ways </a:t>
                      </a:r>
                      <a:endParaRPr lang="en-GB" sz="900" dirty="0">
                        <a:effectLst/>
                        <a:latin typeface="Calibri"/>
                        <a:ea typeface="Calibri"/>
                        <a:cs typeface="Times New Roman"/>
                      </a:endParaRPr>
                    </a:p>
                    <a:p>
                      <a:pPr marL="228600"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p>
                      <a:pPr algn="l">
                        <a:lnSpc>
                          <a:spcPct val="115000"/>
                        </a:lnSpc>
                        <a:spcAft>
                          <a:spcPts val="0"/>
                        </a:spcAft>
                      </a:pPr>
                      <a:r>
                        <a:rPr lang="en-GB" sz="900" b="1" dirty="0">
                          <a:effectLst/>
                          <a:latin typeface="Calibri"/>
                          <a:ea typeface="Calibri"/>
                          <a:cs typeface="Times New Roman"/>
                        </a:rPr>
                        <a:t> </a:t>
                      </a:r>
                      <a:endParaRPr lang="en-GB" sz="900" dirty="0">
                        <a:effectLst/>
                        <a:latin typeface="Calibri"/>
                        <a:ea typeface="Calibri"/>
                        <a:cs typeface="Times New Roman"/>
                      </a:endParaRPr>
                    </a:p>
                  </a:txBody>
                  <a:tcPr marL="53668" marR="536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995" y="332656"/>
            <a:ext cx="721983" cy="6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9932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Custom 4">
      <a:dk1>
        <a:srgbClr val="002060"/>
      </a:dk1>
      <a:lt1>
        <a:sysClr val="window" lastClr="FFFFFF"/>
      </a:lt1>
      <a:dk2>
        <a:srgbClr val="002060"/>
      </a:dk2>
      <a:lt2>
        <a:srgbClr val="7EC2D3"/>
      </a:lt2>
      <a:accent1>
        <a:srgbClr val="FEB80A"/>
      </a:accent1>
      <a:accent2>
        <a:srgbClr val="2F75FF"/>
      </a:accent2>
      <a:accent3>
        <a:srgbClr val="C32D2E"/>
      </a:accent3>
      <a:accent4>
        <a:srgbClr val="84AA33"/>
      </a:accent4>
      <a:accent5>
        <a:srgbClr val="964305"/>
      </a:accent5>
      <a:accent6>
        <a:srgbClr val="475A8D"/>
      </a:accent6>
      <a:hlink>
        <a:srgbClr val="8DC765"/>
      </a:hlink>
      <a:folHlink>
        <a:srgbClr val="AA8A14"/>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C4432D16525B44918CE2263D430D3E" ma:contentTypeVersion="3" ma:contentTypeDescription="Create a new document." ma:contentTypeScope="" ma:versionID="897e37054d7c8e3d7d57fcb83833e7f6">
  <xsd:schema xmlns:xsd="http://www.w3.org/2001/XMLSchema" xmlns:xs="http://www.w3.org/2001/XMLSchema" xmlns:p="http://schemas.microsoft.com/office/2006/metadata/properties" xmlns:ns2="54ae8375-83b5-4cd5-a76d-2b79fc0e8923" targetNamespace="http://schemas.microsoft.com/office/2006/metadata/properties" ma:root="true" ma:fieldsID="029f6073b18874baa246a6f9405d9fe4" ns2:_="">
    <xsd:import namespace="54ae8375-83b5-4cd5-a76d-2b79fc0e8923"/>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ae8375-83b5-4cd5-a76d-2b79fc0e892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2DE2C30-FC8E-4EB7-9AD1-EE1812A9A7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ae8375-83b5-4cd5-a76d-2b79fc0e89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0A49EF-B6E5-4AED-8F0E-CB2F73857371}">
  <ds:schemaRefs>
    <ds:schemaRef ds:uri="http://schemas.microsoft.com/sharepoint/v3/contenttype/forms"/>
  </ds:schemaRefs>
</ds:datastoreItem>
</file>

<file path=customXml/itemProps3.xml><?xml version="1.0" encoding="utf-8"?>
<ds:datastoreItem xmlns:ds="http://schemas.openxmlformats.org/officeDocument/2006/customXml" ds:itemID="{D58C5488-EB37-4662-9540-4210822B3952}">
  <ds:schemaRefs>
    <ds:schemaRef ds:uri="http://purl.org/dc/elements/1.1/"/>
    <ds:schemaRef ds:uri="http://schemas.microsoft.com/office/2006/documentManagement/types"/>
    <ds:schemaRef ds:uri="http://purl.org/dc/dcmitype/"/>
    <ds:schemaRef ds:uri="54ae8375-83b5-4cd5-a76d-2b79fc0e8923"/>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TM01790490[[fn=Decatur]]</Template>
  <TotalTime>1501</TotalTime>
  <Words>2647</Words>
  <Application>Microsoft Office PowerPoint</Application>
  <PresentationFormat>On-screen Show (4:3)</PresentationFormat>
  <Paragraphs>363</Paragraphs>
  <Slides>29</Slides>
  <Notes>16</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Decatur</vt:lpstr>
      <vt:lpstr>    Teaching, Learning and Assessment in the New National Curriculum ‘Life Without Levels’ </vt:lpstr>
      <vt:lpstr>AIMS OF TONIGHT</vt:lpstr>
      <vt:lpstr>The New National Curriculum</vt:lpstr>
      <vt:lpstr>The New National Curriculum</vt:lpstr>
      <vt:lpstr>Felton C of E First School Curriculum</vt:lpstr>
      <vt:lpstr> Curriculum Drivers </vt:lpstr>
      <vt:lpstr>Underlying Principles </vt:lpstr>
      <vt:lpstr>  Essential characteristics for learning across the curriculum </vt:lpstr>
      <vt:lpstr>PowerPoint Presentation</vt:lpstr>
      <vt:lpstr>PowerPoint Presentation</vt:lpstr>
      <vt:lpstr>Outdoor Learning </vt:lpstr>
      <vt:lpstr>Outdoor Learning </vt:lpstr>
      <vt:lpstr>Outdoor Learning </vt:lpstr>
      <vt:lpstr>What have the Government said about assessment ?</vt:lpstr>
      <vt:lpstr>Final report of the Commission on Assessment without Levels </vt:lpstr>
      <vt:lpstr>What  are we doing now?</vt:lpstr>
      <vt:lpstr>What has the new system got to do?</vt:lpstr>
      <vt:lpstr>What has the new system got to do?</vt:lpstr>
      <vt:lpstr>     What is the new language of Assessment ?</vt:lpstr>
      <vt:lpstr>How will this be reported ?</vt:lpstr>
      <vt:lpstr>How will this be reported?</vt:lpstr>
      <vt:lpstr>How will we develop ‘Mastery’?</vt:lpstr>
      <vt:lpstr>  Understanding mastery in the new curriculum</vt:lpstr>
      <vt:lpstr>How will we  arrive at our judgements?</vt:lpstr>
      <vt:lpstr>How do we arrive at our judgements?</vt:lpstr>
      <vt:lpstr>Forms of assessment </vt:lpstr>
      <vt:lpstr>How do we celebrate and record individual achievement? </vt:lpstr>
      <vt:lpstr>   What will the new tests look like? </vt:lpstr>
      <vt:lpstr>Any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in the New National Curriculum</dc:title>
  <dc:creator>Pe</dc:creator>
  <cp:lastModifiedBy>Connolly, Suzanne</cp:lastModifiedBy>
  <cp:revision>79</cp:revision>
  <cp:lastPrinted>2015-02-04T14:13:47Z</cp:lastPrinted>
  <dcterms:created xsi:type="dcterms:W3CDTF">2014-12-31T11:36:09Z</dcterms:created>
  <dcterms:modified xsi:type="dcterms:W3CDTF">2015-09-23T13:05:53Z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0x01010001C4432D16525B44918CE2263D430D3E</vt:lpwstr>
  </property>
</Properties>
</file>