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2"/>
  </p:handoutMasterIdLst>
  <p:sldIdLst>
    <p:sldId id="256" r:id="rId2"/>
    <p:sldId id="257" r:id="rId3"/>
    <p:sldId id="264" r:id="rId4"/>
    <p:sldId id="258" r:id="rId5"/>
    <p:sldId id="259" r:id="rId6"/>
    <p:sldId id="260" r:id="rId7"/>
    <p:sldId id="261" r:id="rId8"/>
    <p:sldId id="262" r:id="rId9"/>
    <p:sldId id="263"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notesViewPr>
    <p:cSldViewPr>
      <p:cViewPr varScale="1">
        <p:scale>
          <a:sx n="56" d="100"/>
          <a:sy n="56" d="100"/>
        </p:scale>
        <p:origin x="-288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5CBE368-752E-425E-A9A9-9D28B37D8B62}" type="datetimeFigureOut">
              <a:rPr lang="en-GB" smtClean="0"/>
              <a:t>11/05/2017</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FA3AB01-822D-4648-89DA-D8657E6AE4F9}" type="slidenum">
              <a:rPr lang="en-GB" smtClean="0"/>
              <a:t>‹#›</a:t>
            </a:fld>
            <a:endParaRPr lang="en-GB"/>
          </a:p>
        </p:txBody>
      </p:sp>
    </p:spTree>
    <p:extLst>
      <p:ext uri="{BB962C8B-B14F-4D97-AF65-F5344CB8AC3E}">
        <p14:creationId xmlns:p14="http://schemas.microsoft.com/office/powerpoint/2010/main" val="373751275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78E5F8F-C1E0-48DD-9881-DAD965C4718F}" type="datetimeFigureOut">
              <a:rPr lang="en-GB" smtClean="0"/>
              <a:pPr/>
              <a:t>11/05/2017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30B4FE-B960-463B-8297-AB85A6F20A6C}" type="slidenum">
              <a:rPr lang="en-GB" smtClean="0"/>
              <a:pPr/>
              <a:t>‹#›</a:t>
            </a:fld>
            <a:endParaRPr lang="en-GB"/>
          </a:p>
        </p:txBody>
      </p:sp>
    </p:spTree>
    <p:extLst>
      <p:ext uri="{BB962C8B-B14F-4D97-AF65-F5344CB8AC3E}">
        <p14:creationId xmlns:p14="http://schemas.microsoft.com/office/powerpoint/2010/main" val="233978689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78E5F8F-C1E0-48DD-9881-DAD965C4718F}" type="datetimeFigureOut">
              <a:rPr lang="en-GB" smtClean="0"/>
              <a:pPr/>
              <a:t>11/05/2017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30B4FE-B960-463B-8297-AB85A6F20A6C}" type="slidenum">
              <a:rPr lang="en-GB" smtClean="0"/>
              <a:pPr/>
              <a:t>‹#›</a:t>
            </a:fld>
            <a:endParaRPr lang="en-GB"/>
          </a:p>
        </p:txBody>
      </p:sp>
    </p:spTree>
    <p:extLst>
      <p:ext uri="{BB962C8B-B14F-4D97-AF65-F5344CB8AC3E}">
        <p14:creationId xmlns:p14="http://schemas.microsoft.com/office/powerpoint/2010/main" val="6242514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78E5F8F-C1E0-48DD-9881-DAD965C4718F}" type="datetimeFigureOut">
              <a:rPr lang="en-GB" smtClean="0"/>
              <a:pPr/>
              <a:t>11/05/2017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30B4FE-B960-463B-8297-AB85A6F20A6C}" type="slidenum">
              <a:rPr lang="en-GB" smtClean="0"/>
              <a:pPr/>
              <a:t>‹#›</a:t>
            </a:fld>
            <a:endParaRPr lang="en-GB"/>
          </a:p>
        </p:txBody>
      </p:sp>
    </p:spTree>
    <p:extLst>
      <p:ext uri="{BB962C8B-B14F-4D97-AF65-F5344CB8AC3E}">
        <p14:creationId xmlns:p14="http://schemas.microsoft.com/office/powerpoint/2010/main" val="2007844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78E5F8F-C1E0-48DD-9881-DAD965C4718F}" type="datetimeFigureOut">
              <a:rPr lang="en-GB" smtClean="0"/>
              <a:pPr/>
              <a:t>11/05/2017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30B4FE-B960-463B-8297-AB85A6F20A6C}" type="slidenum">
              <a:rPr lang="en-GB" smtClean="0"/>
              <a:pPr/>
              <a:t>‹#›</a:t>
            </a:fld>
            <a:endParaRPr lang="en-GB"/>
          </a:p>
        </p:txBody>
      </p:sp>
    </p:spTree>
    <p:extLst>
      <p:ext uri="{BB962C8B-B14F-4D97-AF65-F5344CB8AC3E}">
        <p14:creationId xmlns:p14="http://schemas.microsoft.com/office/powerpoint/2010/main" val="316103159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8E5F8F-C1E0-48DD-9881-DAD965C4718F}" type="datetimeFigureOut">
              <a:rPr lang="en-GB" smtClean="0"/>
              <a:pPr/>
              <a:t>11/05/2017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30B4FE-B960-463B-8297-AB85A6F20A6C}" type="slidenum">
              <a:rPr lang="en-GB" smtClean="0"/>
              <a:pPr/>
              <a:t>‹#›</a:t>
            </a:fld>
            <a:endParaRPr lang="en-GB"/>
          </a:p>
        </p:txBody>
      </p:sp>
    </p:spTree>
    <p:extLst>
      <p:ext uri="{BB962C8B-B14F-4D97-AF65-F5344CB8AC3E}">
        <p14:creationId xmlns:p14="http://schemas.microsoft.com/office/powerpoint/2010/main" val="2224043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78E5F8F-C1E0-48DD-9881-DAD965C4718F}" type="datetimeFigureOut">
              <a:rPr lang="en-GB" smtClean="0"/>
              <a:pPr/>
              <a:t>11/05/2017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830B4FE-B960-463B-8297-AB85A6F20A6C}" type="slidenum">
              <a:rPr lang="en-GB" smtClean="0"/>
              <a:pPr/>
              <a:t>‹#›</a:t>
            </a:fld>
            <a:endParaRPr lang="en-GB"/>
          </a:p>
        </p:txBody>
      </p:sp>
    </p:spTree>
    <p:extLst>
      <p:ext uri="{BB962C8B-B14F-4D97-AF65-F5344CB8AC3E}">
        <p14:creationId xmlns:p14="http://schemas.microsoft.com/office/powerpoint/2010/main" val="1908017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78E5F8F-C1E0-48DD-9881-DAD965C4718F}" type="datetimeFigureOut">
              <a:rPr lang="en-GB" smtClean="0"/>
              <a:pPr/>
              <a:t>11/05/2017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830B4FE-B960-463B-8297-AB85A6F20A6C}" type="slidenum">
              <a:rPr lang="en-GB" smtClean="0"/>
              <a:pPr/>
              <a:t>‹#›</a:t>
            </a:fld>
            <a:endParaRPr lang="en-GB"/>
          </a:p>
        </p:txBody>
      </p:sp>
    </p:spTree>
    <p:extLst>
      <p:ext uri="{BB962C8B-B14F-4D97-AF65-F5344CB8AC3E}">
        <p14:creationId xmlns:p14="http://schemas.microsoft.com/office/powerpoint/2010/main" val="3427980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78E5F8F-C1E0-48DD-9881-DAD965C4718F}" type="datetimeFigureOut">
              <a:rPr lang="en-GB" smtClean="0"/>
              <a:pPr/>
              <a:t>11/05/2017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830B4FE-B960-463B-8297-AB85A6F20A6C}" type="slidenum">
              <a:rPr lang="en-GB" smtClean="0"/>
              <a:pPr/>
              <a:t>‹#›</a:t>
            </a:fld>
            <a:endParaRPr lang="en-GB"/>
          </a:p>
        </p:txBody>
      </p:sp>
    </p:spTree>
    <p:extLst>
      <p:ext uri="{BB962C8B-B14F-4D97-AF65-F5344CB8AC3E}">
        <p14:creationId xmlns:p14="http://schemas.microsoft.com/office/powerpoint/2010/main" val="534668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8E5F8F-C1E0-48DD-9881-DAD965C4718F}" type="datetimeFigureOut">
              <a:rPr lang="en-GB" smtClean="0"/>
              <a:pPr/>
              <a:t>11/05/2017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830B4FE-B960-463B-8297-AB85A6F20A6C}" type="slidenum">
              <a:rPr lang="en-GB" smtClean="0"/>
              <a:pPr/>
              <a:t>‹#›</a:t>
            </a:fld>
            <a:endParaRPr lang="en-GB"/>
          </a:p>
        </p:txBody>
      </p:sp>
    </p:spTree>
    <p:extLst>
      <p:ext uri="{BB962C8B-B14F-4D97-AF65-F5344CB8AC3E}">
        <p14:creationId xmlns:p14="http://schemas.microsoft.com/office/powerpoint/2010/main" val="909032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8E5F8F-C1E0-48DD-9881-DAD965C4718F}" type="datetimeFigureOut">
              <a:rPr lang="en-GB" smtClean="0"/>
              <a:pPr/>
              <a:t>11/05/2017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830B4FE-B960-463B-8297-AB85A6F20A6C}" type="slidenum">
              <a:rPr lang="en-GB" smtClean="0"/>
              <a:pPr/>
              <a:t>‹#›</a:t>
            </a:fld>
            <a:endParaRPr lang="en-GB"/>
          </a:p>
        </p:txBody>
      </p:sp>
    </p:spTree>
    <p:extLst>
      <p:ext uri="{BB962C8B-B14F-4D97-AF65-F5344CB8AC3E}">
        <p14:creationId xmlns:p14="http://schemas.microsoft.com/office/powerpoint/2010/main" val="1233636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8E5F8F-C1E0-48DD-9881-DAD965C4718F}" type="datetimeFigureOut">
              <a:rPr lang="en-GB" smtClean="0"/>
              <a:pPr/>
              <a:t>11/05/2017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830B4FE-B960-463B-8297-AB85A6F20A6C}" type="slidenum">
              <a:rPr lang="en-GB" smtClean="0"/>
              <a:pPr/>
              <a:t>‹#›</a:t>
            </a:fld>
            <a:endParaRPr lang="en-GB"/>
          </a:p>
        </p:txBody>
      </p:sp>
    </p:spTree>
    <p:extLst>
      <p:ext uri="{BB962C8B-B14F-4D97-AF65-F5344CB8AC3E}">
        <p14:creationId xmlns:p14="http://schemas.microsoft.com/office/powerpoint/2010/main" val="1525153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8E5F8F-C1E0-48DD-9881-DAD965C4718F}" type="datetimeFigureOut">
              <a:rPr lang="en-GB" smtClean="0"/>
              <a:pPr/>
              <a:t>11/05/2017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30B4FE-B960-463B-8297-AB85A6F20A6C}" type="slidenum">
              <a:rPr lang="en-GB" smtClean="0"/>
              <a:pPr/>
              <a:t>‹#›</a:t>
            </a:fld>
            <a:endParaRPr lang="en-GB"/>
          </a:p>
        </p:txBody>
      </p:sp>
      <p:sp>
        <p:nvSpPr>
          <p:cNvPr id="7" name="Rectangle 6"/>
          <p:cNvSpPr/>
          <p:nvPr userDrawn="1"/>
        </p:nvSpPr>
        <p:spPr>
          <a:xfrm>
            <a:off x="0" y="0"/>
            <a:ext cx="9144000" cy="548680"/>
          </a:xfrm>
          <a:prstGeom prst="rect">
            <a:avLst/>
          </a:prstGeom>
          <a:gradFill flip="none" rotWithShape="1">
            <a:gsLst>
              <a:gs pos="0">
                <a:srgbClr val="7030A0"/>
              </a:gs>
              <a:gs pos="38000">
                <a:schemeClr val="accent4">
                  <a:lumMod val="60000"/>
                  <a:lumOff val="40000"/>
                </a:schemeClr>
              </a:gs>
              <a:gs pos="86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rot="10800000">
            <a:off x="0" y="6309320"/>
            <a:ext cx="9144000" cy="548680"/>
          </a:xfrm>
          <a:prstGeom prst="rect">
            <a:avLst/>
          </a:prstGeom>
          <a:gradFill flip="none" rotWithShape="1">
            <a:gsLst>
              <a:gs pos="0">
                <a:srgbClr val="7030A0"/>
              </a:gs>
              <a:gs pos="38000">
                <a:schemeClr val="accent4">
                  <a:lumMod val="60000"/>
                  <a:lumOff val="40000"/>
                </a:schemeClr>
              </a:gs>
              <a:gs pos="8600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173348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9417" y="1268760"/>
            <a:ext cx="9144000" cy="144655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8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Ford Castle Residential</a:t>
            </a:r>
          </a:p>
          <a:p>
            <a:pPr algn="ctr"/>
            <a:r>
              <a:rPr lang="en-US" sz="40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22</a:t>
            </a:r>
            <a:r>
              <a:rPr lang="en-US" sz="4000" b="1" spc="50" baseline="3000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nd</a:t>
            </a:r>
            <a:r>
              <a:rPr lang="en-US" sz="40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 – 24</a:t>
            </a:r>
            <a:r>
              <a:rPr lang="en-US" sz="4000" b="1" spc="50" baseline="3000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th</a:t>
            </a:r>
            <a:r>
              <a:rPr lang="en-US" sz="40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 May 2017</a:t>
            </a:r>
            <a:endParaRPr lang="en-US" sz="4000" b="1" spc="50" dirty="0">
              <a:ln w="11430"/>
              <a:solidFill>
                <a:schemeClr val="accent4">
                  <a:lumMod val="75000"/>
                </a:schemeClr>
              </a:solidFill>
              <a:effectLst>
                <a:outerShdw blurRad="76200" dist="50800" dir="5400000" algn="tl" rotWithShape="0">
                  <a:srgbClr val="000000">
                    <a:alpha val="65000"/>
                  </a:srgbClr>
                </a:outerShdw>
              </a:effectLst>
              <a:latin typeface="Kristen ITC" pitchFamily="66" charset="0"/>
            </a:endParaRPr>
          </a:p>
        </p:txBody>
      </p:sp>
      <p:pic>
        <p:nvPicPr>
          <p:cNvPr id="1028" name="Picture 4" descr="http://www.ford-castle.co.uk/wp-content/uploads/1-slider_opt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22462" y="2978015"/>
            <a:ext cx="5596222" cy="284898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54260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descr="http://www.ford-castle.co.uk/wp-content/uploads/1-slider_opt2.jpg"/>
          <p:cNvPicPr>
            <a:picLocks noChangeAspect="1" noChangeArrowheads="1"/>
          </p:cNvPicPr>
          <p:nvPr/>
        </p:nvPicPr>
        <p:blipFill>
          <a:blip r:embed="rId2" cstate="print">
            <a:lum bright="70000" contrast="-70000"/>
            <a:extLst>
              <a:ext uri="{28A0092B-C50C-407E-A947-70E740481C1C}">
                <a14:useLocalDpi xmlns:a14="http://schemas.microsoft.com/office/drawing/2010/main" val="0"/>
              </a:ext>
            </a:extLst>
          </a:blip>
          <a:srcRect/>
          <a:stretch>
            <a:fillRect/>
          </a:stretch>
        </p:blipFill>
        <p:spPr bwMode="auto">
          <a:xfrm>
            <a:off x="1619672" y="2420888"/>
            <a:ext cx="5596222" cy="284898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Celebration Assembly</a:t>
            </a:r>
            <a:endParaRPr lang="en-GB" b="1" spc="50" dirty="0">
              <a:ln w="11430"/>
              <a:solidFill>
                <a:schemeClr val="accent4">
                  <a:lumMod val="75000"/>
                </a:schemeClr>
              </a:solidFill>
              <a:effectLst>
                <a:outerShdw blurRad="76200" dist="50800" dir="5400000" algn="tl" rotWithShape="0">
                  <a:srgbClr val="000000">
                    <a:alpha val="65000"/>
                  </a:srgbClr>
                </a:outerShdw>
              </a:effectLst>
              <a:latin typeface="Kristen ITC" pitchFamily="66" charset="0"/>
            </a:endParaRPr>
          </a:p>
        </p:txBody>
      </p:sp>
      <p:sp>
        <p:nvSpPr>
          <p:cNvPr id="5" name="TextBox 4"/>
          <p:cNvSpPr txBox="1"/>
          <p:nvPr/>
        </p:nvSpPr>
        <p:spPr>
          <a:xfrm>
            <a:off x="448218" y="1772816"/>
            <a:ext cx="7580165" cy="1200329"/>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Friday 26</a:t>
            </a:r>
            <a:r>
              <a:rPr lang="en-GB" b="1" spc="50" baseline="3000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th</a:t>
            </a:r>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 May</a:t>
            </a:r>
          </a:p>
          <a:p>
            <a:pPr algn="just"/>
            <a:r>
              <a:rPr lang="en-GB" dirty="0" smtClean="0">
                <a:latin typeface="SassoonPrimaryInfant" pitchFamily="2" charset="0"/>
              </a:rPr>
              <a:t>We invite parents to come into school for a special assembly led by the Adventurers.  This will begin at 2:30pm and will finish at the end of the school day.</a:t>
            </a:r>
          </a:p>
        </p:txBody>
      </p:sp>
      <p:sp>
        <p:nvSpPr>
          <p:cNvPr id="7" name="Rectangle 6"/>
          <p:cNvSpPr/>
          <p:nvPr/>
        </p:nvSpPr>
        <p:spPr>
          <a:xfrm>
            <a:off x="7786" y="0"/>
            <a:ext cx="9144000" cy="369332"/>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Ford Castle Residential       </a:t>
            </a:r>
            <a:r>
              <a:rPr lang="en-US" sz="1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22</a:t>
            </a:r>
            <a:r>
              <a:rPr lang="en-US" sz="1400" b="1" spc="50" baseline="3000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nd</a:t>
            </a:r>
            <a:r>
              <a:rPr lang="en-US" sz="1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 – 24</a:t>
            </a:r>
            <a:r>
              <a:rPr lang="en-US" sz="1400" b="1" spc="50" baseline="3000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th</a:t>
            </a:r>
            <a:r>
              <a:rPr lang="en-US" sz="1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 May 2017</a:t>
            </a:r>
            <a:endParaRPr lang="en-US" sz="1400" b="1" spc="50" dirty="0">
              <a:ln w="11430"/>
              <a:solidFill>
                <a:schemeClr val="accent4">
                  <a:lumMod val="75000"/>
                </a:schemeClr>
              </a:solidFill>
              <a:effectLst>
                <a:outerShdw blurRad="76200" dist="50800" dir="5400000" algn="tl" rotWithShape="0">
                  <a:srgbClr val="000000">
                    <a:alpha val="65000"/>
                  </a:srgbClr>
                </a:outerShdw>
              </a:effectLst>
              <a:latin typeface="Kristen ITC" pitchFamily="66" charset="0"/>
            </a:endParaRPr>
          </a:p>
        </p:txBody>
      </p:sp>
    </p:spTree>
    <p:extLst>
      <p:ext uri="{BB962C8B-B14F-4D97-AF65-F5344CB8AC3E}">
        <p14:creationId xmlns:p14="http://schemas.microsoft.com/office/powerpoint/2010/main" val="37848968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http://www.ford-castle.co.uk/wp-content/uploads/6-slider_opt2.jpg"/>
          <p:cNvPicPr>
            <a:picLocks noChangeAspect="1" noChangeArrowheads="1"/>
          </p:cNvPicPr>
          <p:nvPr/>
        </p:nvPicPr>
        <p:blipFill>
          <a:blip r:embed="rId2" cstate="print">
            <a:lum bright="70000" contrast="-70000"/>
            <a:extLst>
              <a:ext uri="{28A0092B-C50C-407E-A947-70E740481C1C}">
                <a14:useLocalDpi xmlns:a14="http://schemas.microsoft.com/office/drawing/2010/main" val="0"/>
              </a:ext>
            </a:extLst>
          </a:blip>
          <a:srcRect/>
          <a:stretch>
            <a:fillRect/>
          </a:stretch>
        </p:blipFill>
        <p:spPr bwMode="auto">
          <a:xfrm>
            <a:off x="845840" y="1956990"/>
            <a:ext cx="7123432" cy="362647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Why do we go?</a:t>
            </a:r>
            <a:endParaRPr lang="en-GB" b="1" spc="50" dirty="0">
              <a:ln w="11430"/>
              <a:solidFill>
                <a:schemeClr val="accent4">
                  <a:lumMod val="75000"/>
                </a:schemeClr>
              </a:solidFill>
              <a:effectLst>
                <a:outerShdw blurRad="76200" dist="50800" dir="5400000" algn="tl" rotWithShape="0">
                  <a:srgbClr val="000000">
                    <a:alpha val="65000"/>
                  </a:srgbClr>
                </a:outerShdw>
              </a:effectLst>
              <a:latin typeface="Kristen ITC" pitchFamily="66" charset="0"/>
            </a:endParaRPr>
          </a:p>
        </p:txBody>
      </p:sp>
      <p:sp>
        <p:nvSpPr>
          <p:cNvPr id="4" name="Rectangle 3"/>
          <p:cNvSpPr/>
          <p:nvPr/>
        </p:nvSpPr>
        <p:spPr>
          <a:xfrm>
            <a:off x="7786" y="0"/>
            <a:ext cx="9144000" cy="369332"/>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Ford Castle Residential       </a:t>
            </a:r>
            <a:r>
              <a:rPr lang="en-US" sz="1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22</a:t>
            </a:r>
            <a:r>
              <a:rPr lang="en-US" sz="1400" b="1" spc="50" baseline="3000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nd</a:t>
            </a:r>
            <a:r>
              <a:rPr lang="en-US" sz="1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 – 24</a:t>
            </a:r>
            <a:r>
              <a:rPr lang="en-US" sz="1400" b="1" spc="50" baseline="3000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th</a:t>
            </a:r>
            <a:r>
              <a:rPr lang="en-US" sz="1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 May 2017</a:t>
            </a:r>
            <a:endParaRPr lang="en-US" sz="1400" b="1" spc="50" dirty="0">
              <a:ln w="11430"/>
              <a:solidFill>
                <a:schemeClr val="accent4">
                  <a:lumMod val="75000"/>
                </a:schemeClr>
              </a:solidFill>
              <a:effectLst>
                <a:outerShdw blurRad="76200" dist="50800" dir="5400000" algn="tl" rotWithShape="0">
                  <a:srgbClr val="000000">
                    <a:alpha val="65000"/>
                  </a:srgbClr>
                </a:outerShdw>
              </a:effectLst>
              <a:latin typeface="Kristen ITC" pitchFamily="66" charset="0"/>
            </a:endParaRPr>
          </a:p>
        </p:txBody>
      </p:sp>
      <p:sp>
        <p:nvSpPr>
          <p:cNvPr id="9" name="TextBox 8"/>
          <p:cNvSpPr txBox="1"/>
          <p:nvPr/>
        </p:nvSpPr>
        <p:spPr>
          <a:xfrm>
            <a:off x="3458990" y="3937541"/>
            <a:ext cx="2180343" cy="461665"/>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GB" sz="2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Confidence</a:t>
            </a:r>
            <a:endParaRPr lang="en-GB" sz="2400" dirty="0" smtClean="0">
              <a:solidFill>
                <a:schemeClr val="accent4">
                  <a:lumMod val="75000"/>
                </a:schemeClr>
              </a:solidFill>
              <a:latin typeface="SassoonPrimaryInfant" pitchFamily="2" charset="0"/>
            </a:endParaRPr>
          </a:p>
        </p:txBody>
      </p:sp>
      <p:sp>
        <p:nvSpPr>
          <p:cNvPr id="10" name="TextBox 9"/>
          <p:cNvSpPr txBox="1"/>
          <p:nvPr/>
        </p:nvSpPr>
        <p:spPr>
          <a:xfrm>
            <a:off x="3202266" y="1959223"/>
            <a:ext cx="2693793" cy="461665"/>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GB" sz="2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Co-operation</a:t>
            </a:r>
            <a:endParaRPr lang="en-GB" sz="2400" dirty="0" smtClean="0">
              <a:solidFill>
                <a:schemeClr val="accent4">
                  <a:lumMod val="75000"/>
                </a:schemeClr>
              </a:solidFill>
              <a:latin typeface="SassoonPrimaryInfant" pitchFamily="2" charset="0"/>
            </a:endParaRPr>
          </a:p>
        </p:txBody>
      </p:sp>
      <p:sp>
        <p:nvSpPr>
          <p:cNvPr id="11" name="TextBox 10"/>
          <p:cNvSpPr txBox="1"/>
          <p:nvPr/>
        </p:nvSpPr>
        <p:spPr>
          <a:xfrm>
            <a:off x="3197957" y="2967335"/>
            <a:ext cx="2693793" cy="461665"/>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GB" sz="2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Challenge</a:t>
            </a:r>
            <a:endParaRPr lang="en-GB" sz="2400" dirty="0" smtClean="0">
              <a:solidFill>
                <a:schemeClr val="accent4">
                  <a:lumMod val="75000"/>
                </a:schemeClr>
              </a:solidFill>
              <a:latin typeface="SassoonPrimaryInfant" pitchFamily="2" charset="0"/>
            </a:endParaRPr>
          </a:p>
        </p:txBody>
      </p:sp>
      <p:sp>
        <p:nvSpPr>
          <p:cNvPr id="12" name="TextBox 11"/>
          <p:cNvSpPr txBox="1"/>
          <p:nvPr/>
        </p:nvSpPr>
        <p:spPr>
          <a:xfrm>
            <a:off x="3202266" y="4950767"/>
            <a:ext cx="2693793" cy="461665"/>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GB" sz="2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Celebrate</a:t>
            </a:r>
            <a:endParaRPr lang="en-GB" sz="2400" dirty="0" smtClean="0">
              <a:solidFill>
                <a:schemeClr val="accent4">
                  <a:lumMod val="75000"/>
                </a:schemeClr>
              </a:solidFill>
              <a:latin typeface="SassoonPrimaryInfant" pitchFamily="2" charset="0"/>
            </a:endParaRPr>
          </a:p>
        </p:txBody>
      </p:sp>
    </p:spTree>
    <p:extLst>
      <p:ext uri="{BB962C8B-B14F-4D97-AF65-F5344CB8AC3E}">
        <p14:creationId xmlns:p14="http://schemas.microsoft.com/office/powerpoint/2010/main" val="649290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1000"/>
                                        <p:tgtEl>
                                          <p:spTgt spid="12"/>
                                        </p:tgtEl>
                                      </p:cBhvr>
                                    </p:animEffect>
                                    <p:anim calcmode="lin" valueType="num">
                                      <p:cBhvr>
                                        <p:cTn id="29" dur="1000" fill="hold"/>
                                        <p:tgtEl>
                                          <p:spTgt spid="12"/>
                                        </p:tgtEl>
                                        <p:attrNameLst>
                                          <p:attrName>ppt_x</p:attrName>
                                        </p:attrNameLst>
                                      </p:cBhvr>
                                      <p:tavLst>
                                        <p:tav tm="0">
                                          <p:val>
                                            <p:strVal val="#ppt_x"/>
                                          </p:val>
                                        </p:tav>
                                        <p:tav tm="100000">
                                          <p:val>
                                            <p:strVal val="#ppt_x"/>
                                          </p:val>
                                        </p:tav>
                                      </p:tavLst>
                                    </p:anim>
                                    <p:anim calcmode="lin" valueType="num">
                                      <p:cBhvr>
                                        <p:cTn id="30"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4" descr="http://www.ford-castle.co.uk/wp-content/uploads/1-slider_opt2.jpg"/>
          <p:cNvPicPr>
            <a:picLocks noChangeAspect="1" noChangeArrowheads="1"/>
          </p:cNvPicPr>
          <p:nvPr/>
        </p:nvPicPr>
        <p:blipFill>
          <a:blip r:embed="rId2" cstate="print">
            <a:lum bright="70000" contrast="-70000"/>
            <a:extLst>
              <a:ext uri="{28A0092B-C50C-407E-A947-70E740481C1C}">
                <a14:useLocalDpi xmlns:a14="http://schemas.microsoft.com/office/drawing/2010/main" val="0"/>
              </a:ext>
            </a:extLst>
          </a:blip>
          <a:srcRect/>
          <a:stretch>
            <a:fillRect/>
          </a:stretch>
        </p:blipFill>
        <p:spPr bwMode="auto">
          <a:xfrm>
            <a:off x="1619672" y="2420888"/>
            <a:ext cx="5596222" cy="284898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Before we go</a:t>
            </a:r>
            <a:endParaRPr lang="en-GB" b="1" spc="50" dirty="0">
              <a:ln w="11430"/>
              <a:solidFill>
                <a:schemeClr val="accent4">
                  <a:lumMod val="75000"/>
                </a:schemeClr>
              </a:solidFill>
              <a:effectLst>
                <a:outerShdw blurRad="76200" dist="50800" dir="5400000" algn="tl" rotWithShape="0">
                  <a:srgbClr val="000000">
                    <a:alpha val="65000"/>
                  </a:srgbClr>
                </a:outerShdw>
              </a:effectLst>
              <a:latin typeface="Kristen ITC" pitchFamily="66" charset="0"/>
            </a:endParaRPr>
          </a:p>
        </p:txBody>
      </p:sp>
      <p:sp>
        <p:nvSpPr>
          <p:cNvPr id="5" name="TextBox 4"/>
          <p:cNvSpPr txBox="1"/>
          <p:nvPr/>
        </p:nvSpPr>
        <p:spPr>
          <a:xfrm>
            <a:off x="448218" y="1412776"/>
            <a:ext cx="7580165" cy="1477328"/>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Medical forms</a:t>
            </a:r>
          </a:p>
          <a:p>
            <a:r>
              <a:rPr lang="en-GB" dirty="0" smtClean="0">
                <a:latin typeface="SassoonPrimaryInfant" pitchFamily="2" charset="0"/>
              </a:rPr>
              <a:t>Please complete and return medical forms</a:t>
            </a:r>
            <a:r>
              <a:rPr lang="en-GB" dirty="0" smtClean="0">
                <a:latin typeface="SassoonPrimaryInfant" pitchFamily="2" charset="0"/>
              </a:rPr>
              <a:t>.  Mr Long is sending these out electronically.  We would also appreciate nil-returns.  </a:t>
            </a:r>
            <a:r>
              <a:rPr lang="en-GB" dirty="0" smtClean="0">
                <a:latin typeface="SassoonPrimaryInfant" pitchFamily="2" charset="0"/>
              </a:rPr>
              <a:t>Any medication should be given to Mr Pearson on the day of departure.  Please give children any travel sickness medication before we set off from school.</a:t>
            </a:r>
            <a:endParaRPr lang="en-GB"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Kristen ITC" pitchFamily="66" charset="0"/>
            </a:endParaRPr>
          </a:p>
        </p:txBody>
      </p:sp>
      <p:sp>
        <p:nvSpPr>
          <p:cNvPr id="7" name="TextBox 6"/>
          <p:cNvSpPr txBox="1"/>
          <p:nvPr/>
        </p:nvSpPr>
        <p:spPr>
          <a:xfrm>
            <a:off x="499413" y="2890104"/>
            <a:ext cx="7580165" cy="923330"/>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Packing Bags</a:t>
            </a:r>
          </a:p>
          <a:p>
            <a:r>
              <a:rPr lang="en-GB" dirty="0" smtClean="0">
                <a:latin typeface="SassoonPrimaryInfant" pitchFamily="2" charset="0"/>
              </a:rPr>
              <a:t>Please do this with your child.  You will be provided with a list of items required for the trip.  We will be bringing school water proof clothing with us.  </a:t>
            </a:r>
            <a:endParaRPr lang="en-GB"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Kristen ITC" pitchFamily="66" charset="0"/>
            </a:endParaRPr>
          </a:p>
        </p:txBody>
      </p:sp>
      <p:sp>
        <p:nvSpPr>
          <p:cNvPr id="8" name="TextBox 7"/>
          <p:cNvSpPr txBox="1"/>
          <p:nvPr/>
        </p:nvSpPr>
        <p:spPr>
          <a:xfrm>
            <a:off x="479731" y="3933056"/>
            <a:ext cx="7580165" cy="2308324"/>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Souvenirs and Tuck Shop</a:t>
            </a:r>
          </a:p>
          <a:p>
            <a:r>
              <a:rPr lang="en-GB" dirty="0" smtClean="0">
                <a:latin typeface="SassoonPrimaryInfant" pitchFamily="2" charset="0"/>
              </a:rPr>
              <a:t>We will have access to the tuck shop on our final evening.  We ask that the children bring no more than £1 for the sweets/pop meal deal. </a:t>
            </a:r>
            <a:r>
              <a:rPr lang="en-GB" dirty="0">
                <a:latin typeface="SassoonPrimaryInfant" pitchFamily="2" charset="0"/>
              </a:rPr>
              <a:t>There is a form to complete if you wish to order a </a:t>
            </a:r>
            <a:r>
              <a:rPr lang="en-GB" dirty="0" smtClean="0">
                <a:latin typeface="SassoonPrimaryInfant" pitchFamily="2" charset="0"/>
              </a:rPr>
              <a:t>t-shirt.  If so, could we ask for any </a:t>
            </a:r>
            <a:r>
              <a:rPr lang="en-GB" dirty="0" err="1" smtClean="0">
                <a:latin typeface="SassoonPrimaryInfant" pitchFamily="2" charset="0"/>
              </a:rPr>
              <a:t>preorder</a:t>
            </a:r>
            <a:r>
              <a:rPr lang="en-GB" dirty="0" smtClean="0">
                <a:latin typeface="SassoonPrimaryInfant" pitchFamily="2" charset="0"/>
              </a:rPr>
              <a:t> forms to be returned tomorrow – money isn’t necessary.</a:t>
            </a:r>
          </a:p>
          <a:p>
            <a:r>
              <a:rPr lang="en-GB" dirty="0" smtClean="0">
                <a:latin typeface="SassoonPrimaryInfant" pitchFamily="2" charset="0"/>
              </a:rPr>
              <a:t>Other </a:t>
            </a:r>
            <a:r>
              <a:rPr lang="en-GB" dirty="0">
                <a:latin typeface="SassoonPrimaryInfant" pitchFamily="2" charset="0"/>
              </a:rPr>
              <a:t>merchandise is available from the tuck shop and detailed in the pack</a:t>
            </a:r>
            <a:r>
              <a:rPr lang="en-GB" dirty="0" smtClean="0">
                <a:latin typeface="SassoonPrimaryInfant" pitchFamily="2" charset="0"/>
              </a:rPr>
              <a:t>.  Could we ask for any money to be sent in a named envelope, with an itemised breakdown of expenditure.</a:t>
            </a:r>
            <a:endParaRPr lang="en-GB"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Kristen ITC" pitchFamily="66" charset="0"/>
            </a:endParaRPr>
          </a:p>
        </p:txBody>
      </p:sp>
      <p:sp>
        <p:nvSpPr>
          <p:cNvPr id="10" name="Rectangle 9"/>
          <p:cNvSpPr/>
          <p:nvPr/>
        </p:nvSpPr>
        <p:spPr>
          <a:xfrm>
            <a:off x="7786" y="0"/>
            <a:ext cx="9144000" cy="369332"/>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Ford Castle Residential       </a:t>
            </a:r>
            <a:r>
              <a:rPr lang="en-US" sz="1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22</a:t>
            </a:r>
            <a:r>
              <a:rPr lang="en-US" sz="1400" b="1" spc="50" baseline="3000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nd</a:t>
            </a:r>
            <a:r>
              <a:rPr lang="en-US" sz="1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 – 24</a:t>
            </a:r>
            <a:r>
              <a:rPr lang="en-US" sz="1400" b="1" spc="50" baseline="3000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th</a:t>
            </a:r>
            <a:r>
              <a:rPr lang="en-US" sz="1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 May 2017</a:t>
            </a:r>
            <a:endParaRPr lang="en-US" sz="1400" b="1" spc="50" dirty="0">
              <a:ln w="11430"/>
              <a:solidFill>
                <a:schemeClr val="accent4">
                  <a:lumMod val="75000"/>
                </a:schemeClr>
              </a:solidFill>
              <a:effectLst>
                <a:outerShdw blurRad="76200" dist="50800" dir="5400000" algn="tl" rotWithShape="0">
                  <a:srgbClr val="000000">
                    <a:alpha val="65000"/>
                  </a:srgbClr>
                </a:outerShdw>
              </a:effectLst>
              <a:latin typeface="Kristen ITC" pitchFamily="66" charset="0"/>
            </a:endParaRPr>
          </a:p>
        </p:txBody>
      </p:sp>
    </p:spTree>
    <p:extLst>
      <p:ext uri="{BB962C8B-B14F-4D97-AF65-F5344CB8AC3E}">
        <p14:creationId xmlns:p14="http://schemas.microsoft.com/office/powerpoint/2010/main" val="2867480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4" descr="http://www.ford-castle.co.uk/wp-content/uploads/1-slider_opt2.jpg"/>
          <p:cNvPicPr>
            <a:picLocks noChangeAspect="1" noChangeArrowheads="1"/>
          </p:cNvPicPr>
          <p:nvPr/>
        </p:nvPicPr>
        <p:blipFill>
          <a:blip r:embed="rId2" cstate="print">
            <a:lum bright="70000" contrast="-70000"/>
            <a:extLst>
              <a:ext uri="{28A0092B-C50C-407E-A947-70E740481C1C}">
                <a14:useLocalDpi xmlns:a14="http://schemas.microsoft.com/office/drawing/2010/main" val="0"/>
              </a:ext>
            </a:extLst>
          </a:blip>
          <a:srcRect/>
          <a:stretch>
            <a:fillRect/>
          </a:stretch>
        </p:blipFill>
        <p:spPr bwMode="auto">
          <a:xfrm>
            <a:off x="1619672" y="2420888"/>
            <a:ext cx="5596222" cy="284898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Before we go</a:t>
            </a:r>
            <a:endParaRPr lang="en-GB" b="1" spc="50" dirty="0">
              <a:ln w="11430"/>
              <a:solidFill>
                <a:schemeClr val="accent4">
                  <a:lumMod val="75000"/>
                </a:schemeClr>
              </a:solidFill>
              <a:effectLst>
                <a:outerShdw blurRad="76200" dist="50800" dir="5400000" algn="tl" rotWithShape="0">
                  <a:srgbClr val="000000">
                    <a:alpha val="65000"/>
                  </a:srgbClr>
                </a:outerShdw>
              </a:effectLst>
              <a:latin typeface="Kristen ITC" pitchFamily="66" charset="0"/>
            </a:endParaRPr>
          </a:p>
        </p:txBody>
      </p:sp>
      <p:sp>
        <p:nvSpPr>
          <p:cNvPr id="5" name="TextBox 4"/>
          <p:cNvSpPr txBox="1"/>
          <p:nvPr/>
        </p:nvSpPr>
        <p:spPr>
          <a:xfrm>
            <a:off x="448218" y="1412776"/>
            <a:ext cx="7580165" cy="1754326"/>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Meals</a:t>
            </a:r>
          </a:p>
          <a:p>
            <a:r>
              <a:rPr lang="en-GB" dirty="0" smtClean="0">
                <a:latin typeface="SassoonPrimaryInfant" pitchFamily="2" charset="0"/>
              </a:rPr>
              <a:t>Whilst at Ford Castle, the children will have 3 meals per day.</a:t>
            </a:r>
          </a:p>
          <a:p>
            <a:pPr marL="285750" indent="-285750">
              <a:buFont typeface="Arial" pitchFamily="34" charset="0"/>
              <a:buChar char="•"/>
            </a:pPr>
            <a:r>
              <a:rPr lang="en-GB" dirty="0" smtClean="0">
                <a:latin typeface="SassoonPrimaryInfant" pitchFamily="2" charset="0"/>
              </a:rPr>
              <a:t>Hot/cold breakfast</a:t>
            </a:r>
          </a:p>
          <a:p>
            <a:pPr marL="285750" indent="-285750">
              <a:buFont typeface="Arial" pitchFamily="34" charset="0"/>
              <a:buChar char="•"/>
            </a:pPr>
            <a:r>
              <a:rPr lang="en-GB" dirty="0" smtClean="0">
                <a:latin typeface="SassoonPrimaryInfant" pitchFamily="2" charset="0"/>
              </a:rPr>
              <a:t>Packed lunch (provided by Ford Castle – based on children’s choices)</a:t>
            </a:r>
          </a:p>
          <a:p>
            <a:pPr marL="285750" indent="-285750">
              <a:buFont typeface="Arial" pitchFamily="34" charset="0"/>
              <a:buChar char="•"/>
            </a:pPr>
            <a:r>
              <a:rPr lang="en-GB" dirty="0" smtClean="0">
                <a:latin typeface="SassoonPrimaryInfant" pitchFamily="2" charset="0"/>
              </a:rPr>
              <a:t>Evening meal</a:t>
            </a:r>
            <a:endParaRPr lang="en-GB"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Kristen ITC" pitchFamily="66" charset="0"/>
            </a:endParaRPr>
          </a:p>
          <a:p>
            <a:endParaRPr lang="en-GB" dirty="0" smtClean="0">
              <a:latin typeface="SassoonPrimaryInfant" pitchFamily="2" charset="0"/>
            </a:endParaRPr>
          </a:p>
        </p:txBody>
      </p:sp>
      <p:sp>
        <p:nvSpPr>
          <p:cNvPr id="7" name="TextBox 6"/>
          <p:cNvSpPr txBox="1"/>
          <p:nvPr/>
        </p:nvSpPr>
        <p:spPr>
          <a:xfrm>
            <a:off x="448216" y="3212976"/>
            <a:ext cx="7580165" cy="1477328"/>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Photographs</a:t>
            </a:r>
            <a:endPar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endParaRPr>
          </a:p>
          <a:p>
            <a:r>
              <a:rPr lang="en-GB" dirty="0" smtClean="0">
                <a:latin typeface="SassoonPrimaryInfant" pitchFamily="2" charset="0"/>
              </a:rPr>
              <a:t>Staff will take as many photos as possible to try and capture the children’s experiences.  We’ll share some of these with you on the Friday we return, with lots being posted on the school website.  There will also be a Ford Castle DVD, which will be handed out at </a:t>
            </a:r>
            <a:r>
              <a:rPr lang="en-GB" dirty="0" err="1" smtClean="0">
                <a:latin typeface="SassoonPrimaryInfant" pitchFamily="2" charset="0"/>
              </a:rPr>
              <a:t>Brinkburn</a:t>
            </a:r>
            <a:r>
              <a:rPr lang="en-GB" dirty="0" smtClean="0">
                <a:latin typeface="SassoonPrimaryInfant" pitchFamily="2" charset="0"/>
              </a:rPr>
              <a:t>.</a:t>
            </a:r>
            <a:endParaRPr lang="en-GB"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Kristen ITC" pitchFamily="66" charset="0"/>
            </a:endParaRPr>
          </a:p>
        </p:txBody>
      </p:sp>
      <p:sp>
        <p:nvSpPr>
          <p:cNvPr id="8" name="Rectangle 7"/>
          <p:cNvSpPr/>
          <p:nvPr/>
        </p:nvSpPr>
        <p:spPr>
          <a:xfrm>
            <a:off x="7786" y="0"/>
            <a:ext cx="9144000" cy="369332"/>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Ford Castle Residential       </a:t>
            </a:r>
            <a:r>
              <a:rPr lang="en-US" sz="1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22</a:t>
            </a:r>
            <a:r>
              <a:rPr lang="en-US" sz="1400" b="1" spc="50" baseline="3000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nd</a:t>
            </a:r>
            <a:r>
              <a:rPr lang="en-US" sz="1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 – 24</a:t>
            </a:r>
            <a:r>
              <a:rPr lang="en-US" sz="1400" b="1" spc="50" baseline="3000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th</a:t>
            </a:r>
            <a:r>
              <a:rPr lang="en-US" sz="1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 May 2017</a:t>
            </a:r>
            <a:endParaRPr lang="en-US" sz="1400" b="1" spc="50" dirty="0">
              <a:ln w="11430"/>
              <a:solidFill>
                <a:schemeClr val="accent4">
                  <a:lumMod val="75000"/>
                </a:schemeClr>
              </a:solidFill>
              <a:effectLst>
                <a:outerShdw blurRad="76200" dist="50800" dir="5400000" algn="tl" rotWithShape="0">
                  <a:srgbClr val="000000">
                    <a:alpha val="65000"/>
                  </a:srgbClr>
                </a:outerShdw>
              </a:effectLst>
              <a:latin typeface="Kristen ITC" pitchFamily="66" charset="0"/>
            </a:endParaRPr>
          </a:p>
        </p:txBody>
      </p:sp>
    </p:spTree>
    <p:extLst>
      <p:ext uri="{BB962C8B-B14F-4D97-AF65-F5344CB8AC3E}">
        <p14:creationId xmlns:p14="http://schemas.microsoft.com/office/powerpoint/2010/main" val="3269062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descr="http://www.ford-castle.co.uk/wp-content/uploads/1-slider_opt2.jpg"/>
          <p:cNvPicPr>
            <a:picLocks noChangeAspect="1" noChangeArrowheads="1"/>
          </p:cNvPicPr>
          <p:nvPr/>
        </p:nvPicPr>
        <p:blipFill>
          <a:blip r:embed="rId2" cstate="print">
            <a:lum bright="70000" contrast="-70000"/>
            <a:extLst>
              <a:ext uri="{28A0092B-C50C-407E-A947-70E740481C1C}">
                <a14:useLocalDpi xmlns:a14="http://schemas.microsoft.com/office/drawing/2010/main" val="0"/>
              </a:ext>
            </a:extLst>
          </a:blip>
          <a:srcRect/>
          <a:stretch>
            <a:fillRect/>
          </a:stretch>
        </p:blipFill>
        <p:spPr bwMode="auto">
          <a:xfrm>
            <a:off x="1619672" y="2420888"/>
            <a:ext cx="5596222" cy="284898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Departures and arrival</a:t>
            </a:r>
            <a:endParaRPr lang="en-GB" b="1" spc="50" dirty="0">
              <a:ln w="11430"/>
              <a:solidFill>
                <a:schemeClr val="accent4">
                  <a:lumMod val="75000"/>
                </a:schemeClr>
              </a:solidFill>
              <a:effectLst>
                <a:outerShdw blurRad="76200" dist="50800" dir="5400000" algn="tl" rotWithShape="0">
                  <a:srgbClr val="000000">
                    <a:alpha val="65000"/>
                  </a:srgbClr>
                </a:outerShdw>
              </a:effectLst>
              <a:latin typeface="Kristen ITC" pitchFamily="66" charset="0"/>
            </a:endParaRPr>
          </a:p>
        </p:txBody>
      </p:sp>
      <p:sp>
        <p:nvSpPr>
          <p:cNvPr id="5" name="TextBox 4"/>
          <p:cNvSpPr txBox="1"/>
          <p:nvPr/>
        </p:nvSpPr>
        <p:spPr>
          <a:xfrm>
            <a:off x="448218" y="1772816"/>
            <a:ext cx="7580165" cy="1754326"/>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The morning</a:t>
            </a:r>
          </a:p>
          <a:p>
            <a:r>
              <a:rPr lang="en-GB" dirty="0" smtClean="0">
                <a:latin typeface="SassoonPrimaryInfant" pitchFamily="2" charset="0"/>
              </a:rPr>
              <a:t>Parents can come into the school hall with their children from 8:50am.  We will give labels for the children’s bags and share groupings.  Following some team photographs, the children will have to wait a little longer before we depart at around 10:15am.</a:t>
            </a:r>
            <a:endParaRPr lang="en-GB"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Kristen ITC" pitchFamily="66" charset="0"/>
            </a:endParaRPr>
          </a:p>
          <a:p>
            <a:endParaRPr lang="en-GB" dirty="0" smtClean="0">
              <a:latin typeface="SassoonPrimaryInfant" pitchFamily="2" charset="0"/>
            </a:endParaRPr>
          </a:p>
        </p:txBody>
      </p:sp>
      <p:sp>
        <p:nvSpPr>
          <p:cNvPr id="7" name="TextBox 6"/>
          <p:cNvSpPr txBox="1"/>
          <p:nvPr/>
        </p:nvSpPr>
        <p:spPr>
          <a:xfrm>
            <a:off x="448216" y="3573016"/>
            <a:ext cx="7580165" cy="1200329"/>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Arrival</a:t>
            </a:r>
          </a:p>
          <a:p>
            <a:r>
              <a:rPr lang="en-GB" dirty="0" smtClean="0">
                <a:latin typeface="SassoonPrimaryInfant" pitchFamily="2" charset="0"/>
              </a:rPr>
              <a:t>Once we arrive at Ford Castle, the children will be given the tour, along with a safety brief and expected code of conduct.  Then, we will have lunch.  Following </a:t>
            </a:r>
            <a:r>
              <a:rPr lang="en-GB" dirty="0" smtClean="0">
                <a:latin typeface="SassoonPrimaryInfant" pitchFamily="2" charset="0"/>
              </a:rPr>
              <a:t>that, </a:t>
            </a:r>
            <a:r>
              <a:rPr lang="en-GB" dirty="0" smtClean="0">
                <a:latin typeface="SassoonPrimaryInfant" pitchFamily="2" charset="0"/>
              </a:rPr>
              <a:t>we will begin our first activities. </a:t>
            </a:r>
            <a:endParaRPr lang="en-GB"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Kristen ITC" pitchFamily="66" charset="0"/>
            </a:endParaRPr>
          </a:p>
        </p:txBody>
      </p:sp>
      <p:sp>
        <p:nvSpPr>
          <p:cNvPr id="8" name="Rectangle 7"/>
          <p:cNvSpPr/>
          <p:nvPr/>
        </p:nvSpPr>
        <p:spPr>
          <a:xfrm>
            <a:off x="7786" y="0"/>
            <a:ext cx="9144000" cy="369332"/>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Ford Castle Residential       </a:t>
            </a:r>
            <a:r>
              <a:rPr lang="en-US" sz="1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22</a:t>
            </a:r>
            <a:r>
              <a:rPr lang="en-US" sz="1400" b="1" spc="50" baseline="3000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nd</a:t>
            </a:r>
            <a:r>
              <a:rPr lang="en-US" sz="1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 – 24</a:t>
            </a:r>
            <a:r>
              <a:rPr lang="en-US" sz="1400" b="1" spc="50" baseline="3000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th</a:t>
            </a:r>
            <a:r>
              <a:rPr lang="en-US" sz="1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 May 2017</a:t>
            </a:r>
            <a:endParaRPr lang="en-US" sz="1400" b="1" spc="50" dirty="0">
              <a:ln w="11430"/>
              <a:solidFill>
                <a:schemeClr val="accent4">
                  <a:lumMod val="75000"/>
                </a:schemeClr>
              </a:solidFill>
              <a:effectLst>
                <a:outerShdw blurRad="76200" dist="50800" dir="5400000" algn="tl" rotWithShape="0">
                  <a:srgbClr val="000000">
                    <a:alpha val="65000"/>
                  </a:srgbClr>
                </a:outerShdw>
              </a:effectLst>
              <a:latin typeface="Kristen ITC" pitchFamily="66" charset="0"/>
            </a:endParaRPr>
          </a:p>
        </p:txBody>
      </p:sp>
    </p:spTree>
    <p:extLst>
      <p:ext uri="{BB962C8B-B14F-4D97-AF65-F5344CB8AC3E}">
        <p14:creationId xmlns:p14="http://schemas.microsoft.com/office/powerpoint/2010/main" val="2133829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Safety</a:t>
            </a:r>
            <a:endParaRPr lang="en-GB" b="1" spc="50" dirty="0">
              <a:ln w="11430"/>
              <a:solidFill>
                <a:schemeClr val="accent4">
                  <a:lumMod val="75000"/>
                </a:schemeClr>
              </a:solidFill>
              <a:effectLst>
                <a:outerShdw blurRad="76200" dist="50800" dir="5400000" algn="tl" rotWithShape="0">
                  <a:srgbClr val="000000">
                    <a:alpha val="65000"/>
                  </a:srgbClr>
                </a:outerShdw>
              </a:effectLst>
              <a:latin typeface="Kristen ITC" pitchFamily="66" charset="0"/>
            </a:endParaRPr>
          </a:p>
        </p:txBody>
      </p:sp>
      <p:sp>
        <p:nvSpPr>
          <p:cNvPr id="5" name="TextBox 4"/>
          <p:cNvSpPr txBox="1"/>
          <p:nvPr/>
        </p:nvSpPr>
        <p:spPr>
          <a:xfrm>
            <a:off x="448218" y="1772816"/>
            <a:ext cx="7580165" cy="2585323"/>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Ensuring enjoyment for all</a:t>
            </a:r>
          </a:p>
          <a:p>
            <a:endParaRPr lang="en-GB"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Kristen ITC" pitchFamily="66" charset="0"/>
            </a:endParaRPr>
          </a:p>
          <a:p>
            <a:pPr marL="285750" indent="-285750">
              <a:buFont typeface="Arial" pitchFamily="34" charset="0"/>
              <a:buChar char="•"/>
            </a:pPr>
            <a:r>
              <a:rPr lang="en-GB" dirty="0" smtClean="0">
                <a:latin typeface="SassoonPrimaryInfant" pitchFamily="2" charset="0"/>
              </a:rPr>
              <a:t>There is no compromise in regards to the children’s safety.</a:t>
            </a:r>
          </a:p>
          <a:p>
            <a:pPr marL="285750" indent="-285750">
              <a:buFont typeface="Arial" pitchFamily="34" charset="0"/>
              <a:buChar char="•"/>
            </a:pPr>
            <a:r>
              <a:rPr lang="en-GB" dirty="0" smtClean="0">
                <a:latin typeface="SassoonPrimaryInfant" pitchFamily="2" charset="0"/>
              </a:rPr>
              <a:t>Each activity is led by a qualified instructor who ensure that safety equipment is checked, checked and checked again.</a:t>
            </a:r>
          </a:p>
          <a:p>
            <a:pPr marL="285750" indent="-285750">
              <a:buFont typeface="Arial" pitchFamily="34" charset="0"/>
              <a:buChar char="•"/>
            </a:pPr>
            <a:r>
              <a:rPr lang="en-GB" dirty="0" smtClean="0">
                <a:latin typeface="SassoonPrimaryInfant" pitchFamily="2" charset="0"/>
              </a:rPr>
              <a:t>Whilst at an activity , the Ford Castle staff are in charge.</a:t>
            </a:r>
          </a:p>
          <a:p>
            <a:pPr marL="285750" indent="-285750">
              <a:buFont typeface="Arial" pitchFamily="34" charset="0"/>
              <a:buChar char="•"/>
            </a:pPr>
            <a:r>
              <a:rPr lang="en-GB" dirty="0" smtClean="0">
                <a:latin typeface="SassoonPrimaryInfant" pitchFamily="2" charset="0"/>
              </a:rPr>
              <a:t>Between activities, children will have access to different areas of the castle.  Their school leader will determine how this time is spent.</a:t>
            </a:r>
          </a:p>
          <a:p>
            <a:endParaRPr lang="en-GB" dirty="0" smtClean="0">
              <a:latin typeface="SassoonPrimaryInfant" pitchFamily="2" charset="0"/>
            </a:endParaRPr>
          </a:p>
        </p:txBody>
      </p:sp>
      <p:pic>
        <p:nvPicPr>
          <p:cNvPr id="6146" name="Picture 2" descr="Ford Castle Safet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37576" y="4345028"/>
            <a:ext cx="1884419" cy="139447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
        <p:nvSpPr>
          <p:cNvPr id="6" name="Rectangle 5"/>
          <p:cNvSpPr/>
          <p:nvPr/>
        </p:nvSpPr>
        <p:spPr>
          <a:xfrm>
            <a:off x="7786" y="0"/>
            <a:ext cx="9144000" cy="369332"/>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Ford Castle Residential       </a:t>
            </a:r>
            <a:r>
              <a:rPr lang="en-US" sz="1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22</a:t>
            </a:r>
            <a:r>
              <a:rPr lang="en-US" sz="1400" b="1" spc="50" baseline="3000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nd</a:t>
            </a:r>
            <a:r>
              <a:rPr lang="en-US" sz="1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 – 24</a:t>
            </a:r>
            <a:r>
              <a:rPr lang="en-US" sz="1400" b="1" spc="50" baseline="3000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th</a:t>
            </a:r>
            <a:r>
              <a:rPr lang="en-US" sz="1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 May 2017</a:t>
            </a:r>
            <a:endParaRPr lang="en-US" sz="1400" b="1" spc="50" dirty="0">
              <a:ln w="11430"/>
              <a:solidFill>
                <a:schemeClr val="accent4">
                  <a:lumMod val="75000"/>
                </a:schemeClr>
              </a:solidFill>
              <a:effectLst>
                <a:outerShdw blurRad="76200" dist="50800" dir="5400000" algn="tl" rotWithShape="0">
                  <a:srgbClr val="000000">
                    <a:alpha val="65000"/>
                  </a:srgbClr>
                </a:outerShdw>
              </a:effectLst>
              <a:latin typeface="Kristen ITC" pitchFamily="66" charset="0"/>
            </a:endParaRPr>
          </a:p>
        </p:txBody>
      </p:sp>
    </p:spTree>
    <p:extLst>
      <p:ext uri="{BB962C8B-B14F-4D97-AF65-F5344CB8AC3E}">
        <p14:creationId xmlns:p14="http://schemas.microsoft.com/office/powerpoint/2010/main" val="75573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146"/>
                                        </p:tgtEl>
                                        <p:attrNameLst>
                                          <p:attrName>style.visibility</p:attrName>
                                        </p:attrNameLst>
                                      </p:cBhvr>
                                      <p:to>
                                        <p:strVal val="visible"/>
                                      </p:to>
                                    </p:set>
                                    <p:animEffect transition="in" filter="fade">
                                      <p:cBhvr>
                                        <p:cTn id="12" dur="1000"/>
                                        <p:tgtEl>
                                          <p:spTgt spid="6146"/>
                                        </p:tgtEl>
                                      </p:cBhvr>
                                    </p:animEffect>
                                    <p:anim calcmode="lin" valueType="num">
                                      <p:cBhvr>
                                        <p:cTn id="13" dur="1000" fill="hold"/>
                                        <p:tgtEl>
                                          <p:spTgt spid="6146"/>
                                        </p:tgtEl>
                                        <p:attrNameLst>
                                          <p:attrName>ppt_x</p:attrName>
                                        </p:attrNameLst>
                                      </p:cBhvr>
                                      <p:tavLst>
                                        <p:tav tm="0">
                                          <p:val>
                                            <p:strVal val="#ppt_x"/>
                                          </p:val>
                                        </p:tav>
                                        <p:tav tm="100000">
                                          <p:val>
                                            <p:strVal val="#ppt_x"/>
                                          </p:val>
                                        </p:tav>
                                      </p:tavLst>
                                    </p:anim>
                                    <p:anim calcmode="lin" valueType="num">
                                      <p:cBhvr>
                                        <p:cTn id="14" dur="1000" fill="hold"/>
                                        <p:tgtEl>
                                          <p:spTgt spid="614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http://www.ford-castle.co.uk/wp-content/uploads/1-slider_opt2.jpg"/>
          <p:cNvPicPr>
            <a:picLocks noChangeAspect="1" noChangeArrowheads="1"/>
          </p:cNvPicPr>
          <p:nvPr/>
        </p:nvPicPr>
        <p:blipFill>
          <a:blip r:embed="rId2" cstate="print">
            <a:lum bright="70000" contrast="-70000"/>
            <a:extLst>
              <a:ext uri="{28A0092B-C50C-407E-A947-70E740481C1C}">
                <a14:useLocalDpi xmlns:a14="http://schemas.microsoft.com/office/drawing/2010/main" val="0"/>
              </a:ext>
            </a:extLst>
          </a:blip>
          <a:srcRect/>
          <a:stretch>
            <a:fillRect/>
          </a:stretch>
        </p:blipFill>
        <p:spPr bwMode="auto">
          <a:xfrm>
            <a:off x="1619672" y="2420888"/>
            <a:ext cx="5596222" cy="284898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Activities</a:t>
            </a:r>
            <a:endParaRPr lang="en-GB" b="1" spc="50" dirty="0">
              <a:ln w="11430"/>
              <a:solidFill>
                <a:schemeClr val="accent4">
                  <a:lumMod val="75000"/>
                </a:schemeClr>
              </a:solidFill>
              <a:effectLst>
                <a:outerShdw blurRad="76200" dist="50800" dir="5400000" algn="tl" rotWithShape="0">
                  <a:srgbClr val="000000">
                    <a:alpha val="65000"/>
                  </a:srgbClr>
                </a:outerShdw>
              </a:effectLst>
              <a:latin typeface="Kristen ITC" pitchFamily="66" charset="0"/>
            </a:endParaRPr>
          </a:p>
        </p:txBody>
      </p:sp>
      <p:sp>
        <p:nvSpPr>
          <p:cNvPr id="5" name="TextBox 4"/>
          <p:cNvSpPr txBox="1"/>
          <p:nvPr/>
        </p:nvSpPr>
        <p:spPr>
          <a:xfrm>
            <a:off x="241825" y="2335546"/>
            <a:ext cx="2035550" cy="646331"/>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Search and Rescue</a:t>
            </a:r>
          </a:p>
        </p:txBody>
      </p:sp>
      <p:sp>
        <p:nvSpPr>
          <p:cNvPr id="6" name="TextBox 5"/>
          <p:cNvSpPr txBox="1"/>
          <p:nvPr/>
        </p:nvSpPr>
        <p:spPr>
          <a:xfrm>
            <a:off x="5436096" y="2335546"/>
            <a:ext cx="2035550" cy="369332"/>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Night Line</a:t>
            </a:r>
          </a:p>
        </p:txBody>
      </p:sp>
      <p:sp>
        <p:nvSpPr>
          <p:cNvPr id="7" name="TextBox 6"/>
          <p:cNvSpPr txBox="1"/>
          <p:nvPr/>
        </p:nvSpPr>
        <p:spPr>
          <a:xfrm>
            <a:off x="1115616" y="5225218"/>
            <a:ext cx="2035550" cy="369332"/>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GB" b="1" spc="50" dirty="0" err="1"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Zipwire</a:t>
            </a:r>
            <a:endPar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endParaRPr>
          </a:p>
        </p:txBody>
      </p:sp>
      <p:sp>
        <p:nvSpPr>
          <p:cNvPr id="8" name="TextBox 7"/>
          <p:cNvSpPr txBox="1"/>
          <p:nvPr/>
        </p:nvSpPr>
        <p:spPr>
          <a:xfrm>
            <a:off x="4860032" y="3933056"/>
            <a:ext cx="2035550" cy="369332"/>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Archery</a:t>
            </a:r>
          </a:p>
        </p:txBody>
      </p:sp>
      <p:sp>
        <p:nvSpPr>
          <p:cNvPr id="9" name="TextBox 8"/>
          <p:cNvSpPr txBox="1"/>
          <p:nvPr/>
        </p:nvSpPr>
        <p:spPr>
          <a:xfrm>
            <a:off x="2267744" y="3429000"/>
            <a:ext cx="2035550" cy="369332"/>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Jacobs Ladder</a:t>
            </a:r>
          </a:p>
        </p:txBody>
      </p:sp>
      <p:sp>
        <p:nvSpPr>
          <p:cNvPr id="10" name="TextBox 9"/>
          <p:cNvSpPr txBox="1"/>
          <p:nvPr/>
        </p:nvSpPr>
        <p:spPr>
          <a:xfrm>
            <a:off x="6453871" y="5229200"/>
            <a:ext cx="2035550" cy="369332"/>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Assault Course</a:t>
            </a:r>
          </a:p>
        </p:txBody>
      </p:sp>
      <p:sp>
        <p:nvSpPr>
          <p:cNvPr id="11" name="TextBox 10"/>
          <p:cNvSpPr txBox="1"/>
          <p:nvPr/>
        </p:nvSpPr>
        <p:spPr>
          <a:xfrm>
            <a:off x="3562011" y="5413866"/>
            <a:ext cx="2035550" cy="369332"/>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Fencing</a:t>
            </a:r>
          </a:p>
        </p:txBody>
      </p:sp>
      <p:sp>
        <p:nvSpPr>
          <p:cNvPr id="12" name="TextBox 11"/>
          <p:cNvSpPr txBox="1"/>
          <p:nvPr/>
        </p:nvSpPr>
        <p:spPr>
          <a:xfrm>
            <a:off x="3073149" y="2520212"/>
            <a:ext cx="2035550" cy="369332"/>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Disco</a:t>
            </a:r>
          </a:p>
        </p:txBody>
      </p:sp>
      <p:sp>
        <p:nvSpPr>
          <p:cNvPr id="13" name="TextBox 12"/>
          <p:cNvSpPr txBox="1"/>
          <p:nvPr/>
        </p:nvSpPr>
        <p:spPr>
          <a:xfrm>
            <a:off x="6084168" y="1556792"/>
            <a:ext cx="2035550" cy="369332"/>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Crate stack</a:t>
            </a:r>
          </a:p>
        </p:txBody>
      </p:sp>
      <p:sp>
        <p:nvSpPr>
          <p:cNvPr id="14" name="TextBox 13"/>
          <p:cNvSpPr txBox="1"/>
          <p:nvPr/>
        </p:nvSpPr>
        <p:spPr>
          <a:xfrm>
            <a:off x="232194" y="3922627"/>
            <a:ext cx="2035550" cy="369332"/>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High All Board</a:t>
            </a:r>
          </a:p>
        </p:txBody>
      </p:sp>
      <p:sp>
        <p:nvSpPr>
          <p:cNvPr id="15" name="TextBox 14"/>
          <p:cNvSpPr txBox="1"/>
          <p:nvPr/>
        </p:nvSpPr>
        <p:spPr>
          <a:xfrm>
            <a:off x="6588224" y="3152001"/>
            <a:ext cx="2035550" cy="369332"/>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Castle Quest</a:t>
            </a:r>
          </a:p>
        </p:txBody>
      </p:sp>
      <p:sp>
        <p:nvSpPr>
          <p:cNvPr id="16" name="TextBox 15"/>
          <p:cNvSpPr txBox="1"/>
          <p:nvPr/>
        </p:nvSpPr>
        <p:spPr>
          <a:xfrm>
            <a:off x="1526461" y="1560217"/>
            <a:ext cx="2035550" cy="646331"/>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Eco-trail along the coast</a:t>
            </a:r>
          </a:p>
        </p:txBody>
      </p:sp>
      <p:sp>
        <p:nvSpPr>
          <p:cNvPr id="17" name="Rectangle 16"/>
          <p:cNvSpPr/>
          <p:nvPr/>
        </p:nvSpPr>
        <p:spPr>
          <a:xfrm>
            <a:off x="7786" y="0"/>
            <a:ext cx="9144000" cy="369332"/>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Ford Castle Residential       </a:t>
            </a:r>
            <a:r>
              <a:rPr lang="en-US" sz="1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22</a:t>
            </a:r>
            <a:r>
              <a:rPr lang="en-US" sz="1400" b="1" spc="50" baseline="3000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nd</a:t>
            </a:r>
            <a:r>
              <a:rPr lang="en-US" sz="1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 – 24</a:t>
            </a:r>
            <a:r>
              <a:rPr lang="en-US" sz="1400" b="1" spc="50" baseline="3000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th</a:t>
            </a:r>
            <a:r>
              <a:rPr lang="en-US" sz="1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 May 2017</a:t>
            </a:r>
            <a:endParaRPr lang="en-US" sz="1400" b="1" spc="50" dirty="0">
              <a:ln w="11430"/>
              <a:solidFill>
                <a:schemeClr val="accent4">
                  <a:lumMod val="75000"/>
                </a:schemeClr>
              </a:solidFill>
              <a:effectLst>
                <a:outerShdw blurRad="76200" dist="50800" dir="5400000" algn="tl" rotWithShape="0">
                  <a:srgbClr val="000000">
                    <a:alpha val="65000"/>
                  </a:srgbClr>
                </a:outerShdw>
              </a:effectLst>
              <a:latin typeface="Kristen ITC" pitchFamily="66" charset="0"/>
            </a:endParaRPr>
          </a:p>
        </p:txBody>
      </p:sp>
    </p:spTree>
    <p:extLst>
      <p:ext uri="{BB962C8B-B14F-4D97-AF65-F5344CB8AC3E}">
        <p14:creationId xmlns:p14="http://schemas.microsoft.com/office/powerpoint/2010/main" val="33590122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4" descr="http://www.ford-castle.co.uk/wp-content/uploads/1-slider_opt2.jpg"/>
          <p:cNvPicPr>
            <a:picLocks noChangeAspect="1" noChangeArrowheads="1"/>
          </p:cNvPicPr>
          <p:nvPr/>
        </p:nvPicPr>
        <p:blipFill>
          <a:blip r:embed="rId2" cstate="print">
            <a:lum bright="70000" contrast="-70000"/>
            <a:extLst>
              <a:ext uri="{28A0092B-C50C-407E-A947-70E740481C1C}">
                <a14:useLocalDpi xmlns:a14="http://schemas.microsoft.com/office/drawing/2010/main" val="0"/>
              </a:ext>
            </a:extLst>
          </a:blip>
          <a:srcRect/>
          <a:stretch>
            <a:fillRect/>
          </a:stretch>
        </p:blipFill>
        <p:spPr bwMode="auto">
          <a:xfrm>
            <a:off x="1619672" y="2420888"/>
            <a:ext cx="5596222" cy="284898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Night Time</a:t>
            </a:r>
            <a:endParaRPr lang="en-GB" b="1" spc="50" dirty="0">
              <a:ln w="11430"/>
              <a:solidFill>
                <a:schemeClr val="accent4">
                  <a:lumMod val="75000"/>
                </a:schemeClr>
              </a:solidFill>
              <a:effectLst>
                <a:outerShdw blurRad="76200" dist="50800" dir="5400000" algn="tl" rotWithShape="0">
                  <a:srgbClr val="000000">
                    <a:alpha val="65000"/>
                  </a:srgbClr>
                </a:outerShdw>
              </a:effectLst>
              <a:latin typeface="Kristen ITC" pitchFamily="66" charset="0"/>
            </a:endParaRPr>
          </a:p>
        </p:txBody>
      </p:sp>
      <p:sp>
        <p:nvSpPr>
          <p:cNvPr id="5" name="TextBox 4"/>
          <p:cNvSpPr txBox="1"/>
          <p:nvPr/>
        </p:nvSpPr>
        <p:spPr>
          <a:xfrm>
            <a:off x="448218" y="1556792"/>
            <a:ext cx="8246368" cy="2585323"/>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After a great day of activities…</a:t>
            </a:r>
          </a:p>
          <a:p>
            <a:endParaRPr lang="en-GB"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Kristen ITC" pitchFamily="66" charset="0"/>
            </a:endParaRPr>
          </a:p>
          <a:p>
            <a:pPr marL="285750" indent="-285750">
              <a:buFont typeface="Arial" pitchFamily="34" charset="0"/>
              <a:buChar char="•"/>
            </a:pPr>
            <a:r>
              <a:rPr lang="en-GB" dirty="0" smtClean="0">
                <a:latin typeface="SassoonPrimaryInfant" pitchFamily="2" charset="0"/>
              </a:rPr>
              <a:t>The children have allocated dorms – 2 boy dorms and 2 girl </a:t>
            </a:r>
            <a:r>
              <a:rPr lang="en-GB" dirty="0" smtClean="0">
                <a:latin typeface="SassoonPrimaryInfant" pitchFamily="2" charset="0"/>
              </a:rPr>
              <a:t>dorms.</a:t>
            </a:r>
            <a:endParaRPr lang="en-GB" dirty="0" smtClean="0">
              <a:latin typeface="SassoonPrimaryInfant" pitchFamily="2" charset="0"/>
            </a:endParaRPr>
          </a:p>
          <a:p>
            <a:pPr marL="285750" indent="-285750">
              <a:buFont typeface="Arial" pitchFamily="34" charset="0"/>
              <a:buChar char="•"/>
            </a:pPr>
            <a:r>
              <a:rPr lang="en-GB" dirty="0" smtClean="0">
                <a:latin typeface="SassoonPrimaryInfant" pitchFamily="2" charset="0"/>
              </a:rPr>
              <a:t>Ford Castle Staff are on site during the </a:t>
            </a:r>
            <a:r>
              <a:rPr lang="en-GB" dirty="0" smtClean="0">
                <a:latin typeface="SassoonPrimaryInfant" pitchFamily="2" charset="0"/>
              </a:rPr>
              <a:t>night, however school staff are responsible for the children’s well-being..</a:t>
            </a:r>
            <a:endParaRPr lang="en-GB" dirty="0" smtClean="0">
              <a:latin typeface="SassoonPrimaryInfant" pitchFamily="2" charset="0"/>
            </a:endParaRPr>
          </a:p>
          <a:p>
            <a:pPr marL="285750" indent="-285750">
              <a:buFont typeface="Arial" pitchFamily="34" charset="0"/>
              <a:buChar char="•"/>
            </a:pPr>
            <a:r>
              <a:rPr lang="en-GB" dirty="0" smtClean="0">
                <a:latin typeface="SassoonPrimaryInfant" pitchFamily="2" charset="0"/>
              </a:rPr>
              <a:t>Should children need assistance during the evening, they knock for a member of school staff.  Both members of school staff will be woken in any event and a log will be kept.</a:t>
            </a:r>
          </a:p>
          <a:p>
            <a:pPr marL="285750" indent="-285750">
              <a:buFont typeface="Arial" pitchFamily="34" charset="0"/>
              <a:buChar char="•"/>
            </a:pPr>
            <a:r>
              <a:rPr lang="en-GB" dirty="0" smtClean="0">
                <a:latin typeface="SassoonPrimaryInfant" pitchFamily="2" charset="0"/>
              </a:rPr>
              <a:t>The famed ‘Blue Book’ of </a:t>
            </a:r>
            <a:r>
              <a:rPr lang="en-GB" dirty="0" err="1" smtClean="0">
                <a:latin typeface="SassoonPrimaryInfant" pitchFamily="2" charset="0"/>
              </a:rPr>
              <a:t>Robinwood</a:t>
            </a:r>
            <a:r>
              <a:rPr lang="en-GB" dirty="0" smtClean="0">
                <a:latin typeface="SassoonPrimaryInfant" pitchFamily="2" charset="0"/>
              </a:rPr>
              <a:t> will make its way to Ford Castle.</a:t>
            </a:r>
          </a:p>
        </p:txBody>
      </p:sp>
      <p:sp>
        <p:nvSpPr>
          <p:cNvPr id="6" name="Title 1"/>
          <p:cNvSpPr txBox="1">
            <a:spLocks/>
          </p:cNvSpPr>
          <p:nvPr/>
        </p:nvSpPr>
        <p:spPr>
          <a:xfrm>
            <a:off x="464986" y="4005064"/>
            <a:ext cx="8229600" cy="1143000"/>
          </a:xfrm>
          <a:prstGeom prst="rect">
            <a:avLst/>
          </a:prstGeom>
        </p:spPr>
        <p:txBody>
          <a:bodyPr vert="horz" lIns="91440" tIns="45720" rIns="91440" bIns="45720" rtlCol="0" anchor="ct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Contacting Parents</a:t>
            </a:r>
            <a:endParaRPr lang="en-GB" b="1" spc="50" dirty="0">
              <a:ln w="11430"/>
              <a:solidFill>
                <a:schemeClr val="accent4">
                  <a:lumMod val="75000"/>
                </a:schemeClr>
              </a:solidFill>
              <a:effectLst>
                <a:outerShdw blurRad="76200" dist="50800" dir="5400000" algn="tl" rotWithShape="0">
                  <a:srgbClr val="000000">
                    <a:alpha val="65000"/>
                  </a:srgbClr>
                </a:outerShdw>
              </a:effectLst>
              <a:latin typeface="Kristen ITC" pitchFamily="66" charset="0"/>
            </a:endParaRPr>
          </a:p>
        </p:txBody>
      </p:sp>
      <p:sp>
        <p:nvSpPr>
          <p:cNvPr id="7" name="TextBox 6"/>
          <p:cNvSpPr txBox="1"/>
          <p:nvPr/>
        </p:nvSpPr>
        <p:spPr>
          <a:xfrm>
            <a:off x="789703" y="5148064"/>
            <a:ext cx="7580165" cy="369332"/>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No news is good news!</a:t>
            </a:r>
          </a:p>
        </p:txBody>
      </p:sp>
      <p:sp>
        <p:nvSpPr>
          <p:cNvPr id="9" name="Rectangle 8"/>
          <p:cNvSpPr/>
          <p:nvPr/>
        </p:nvSpPr>
        <p:spPr>
          <a:xfrm>
            <a:off x="7786" y="0"/>
            <a:ext cx="9144000" cy="369332"/>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Ford Castle Residential       </a:t>
            </a:r>
            <a:r>
              <a:rPr lang="en-US" sz="1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22</a:t>
            </a:r>
            <a:r>
              <a:rPr lang="en-US" sz="1400" b="1" spc="50" baseline="3000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nd</a:t>
            </a:r>
            <a:r>
              <a:rPr lang="en-US" sz="1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 – 24</a:t>
            </a:r>
            <a:r>
              <a:rPr lang="en-US" sz="1400" b="1" spc="50" baseline="3000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th</a:t>
            </a:r>
            <a:r>
              <a:rPr lang="en-US" sz="1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 May 2017</a:t>
            </a:r>
            <a:endParaRPr lang="en-US" sz="1400" b="1" spc="50" dirty="0">
              <a:ln w="11430"/>
              <a:solidFill>
                <a:schemeClr val="accent4">
                  <a:lumMod val="75000"/>
                </a:schemeClr>
              </a:solidFill>
              <a:effectLst>
                <a:outerShdw blurRad="76200" dist="50800" dir="5400000" algn="tl" rotWithShape="0">
                  <a:srgbClr val="000000">
                    <a:alpha val="65000"/>
                  </a:srgbClr>
                </a:outerShdw>
              </a:effectLst>
              <a:latin typeface="Kristen ITC" pitchFamily="66" charset="0"/>
            </a:endParaRPr>
          </a:p>
        </p:txBody>
      </p:sp>
    </p:spTree>
    <p:extLst>
      <p:ext uri="{BB962C8B-B14F-4D97-AF65-F5344CB8AC3E}">
        <p14:creationId xmlns:p14="http://schemas.microsoft.com/office/powerpoint/2010/main" val="1897568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descr="http://www.ford-castle.co.uk/wp-content/uploads/1-slider_opt2.jpg"/>
          <p:cNvPicPr>
            <a:picLocks noChangeAspect="1" noChangeArrowheads="1"/>
          </p:cNvPicPr>
          <p:nvPr/>
        </p:nvPicPr>
        <p:blipFill>
          <a:blip r:embed="rId2" cstate="print">
            <a:lum bright="70000" contrast="-70000"/>
            <a:extLst>
              <a:ext uri="{28A0092B-C50C-407E-A947-70E740481C1C}">
                <a14:useLocalDpi xmlns:a14="http://schemas.microsoft.com/office/drawing/2010/main" val="0"/>
              </a:ext>
            </a:extLst>
          </a:blip>
          <a:srcRect/>
          <a:stretch>
            <a:fillRect/>
          </a:stretch>
        </p:blipFill>
        <p:spPr bwMode="auto">
          <a:xfrm>
            <a:off x="1619672" y="2420888"/>
            <a:ext cx="5596222" cy="284898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Coming Home</a:t>
            </a:r>
            <a:endParaRPr lang="en-GB" b="1" spc="50" dirty="0">
              <a:ln w="11430"/>
              <a:solidFill>
                <a:schemeClr val="accent4">
                  <a:lumMod val="75000"/>
                </a:schemeClr>
              </a:solidFill>
              <a:effectLst>
                <a:outerShdw blurRad="76200" dist="50800" dir="5400000" algn="tl" rotWithShape="0">
                  <a:srgbClr val="000000">
                    <a:alpha val="65000"/>
                  </a:srgbClr>
                </a:outerShdw>
              </a:effectLst>
              <a:latin typeface="Kristen ITC" pitchFamily="66" charset="0"/>
            </a:endParaRPr>
          </a:p>
        </p:txBody>
      </p:sp>
      <p:sp>
        <p:nvSpPr>
          <p:cNvPr id="5" name="TextBox 4"/>
          <p:cNvSpPr txBox="1"/>
          <p:nvPr/>
        </p:nvSpPr>
        <p:spPr>
          <a:xfrm>
            <a:off x="448218" y="1772816"/>
            <a:ext cx="7580165" cy="1477328"/>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Our final morning</a:t>
            </a:r>
          </a:p>
          <a:p>
            <a:r>
              <a:rPr lang="en-GB" dirty="0" smtClean="0">
                <a:latin typeface="SassoonPrimaryInfant" pitchFamily="2" charset="0"/>
              </a:rPr>
              <a:t>The children will be asked to finish packing their bags and bring their luggage to the pick up point.  They will then complete their final activities and have lunch.</a:t>
            </a:r>
            <a:endParaRPr lang="en-GB"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Kristen ITC" pitchFamily="66" charset="0"/>
            </a:endParaRPr>
          </a:p>
          <a:p>
            <a:endParaRPr lang="en-GB" dirty="0" smtClean="0">
              <a:latin typeface="SassoonPrimaryInfant" pitchFamily="2" charset="0"/>
            </a:endParaRPr>
          </a:p>
        </p:txBody>
      </p:sp>
      <p:sp>
        <p:nvSpPr>
          <p:cNvPr id="7" name="TextBox 6"/>
          <p:cNvSpPr txBox="1"/>
          <p:nvPr/>
        </p:nvSpPr>
        <p:spPr>
          <a:xfrm>
            <a:off x="448216" y="3573016"/>
            <a:ext cx="7580165" cy="1200329"/>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GB"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Arrival at school</a:t>
            </a:r>
          </a:p>
          <a:p>
            <a:r>
              <a:rPr lang="en-GB" dirty="0" smtClean="0">
                <a:latin typeface="SassoonPrimaryInfant" pitchFamily="2" charset="0"/>
              </a:rPr>
              <a:t>We anticipate being back at school around 3:00pm on Wednesday 24</a:t>
            </a:r>
            <a:r>
              <a:rPr lang="en-GB" baseline="30000" dirty="0" smtClean="0">
                <a:latin typeface="SassoonPrimaryInfant" pitchFamily="2" charset="0"/>
              </a:rPr>
              <a:t>th</a:t>
            </a:r>
            <a:r>
              <a:rPr lang="en-GB" dirty="0">
                <a:latin typeface="SassoonPrimaryInfant" pitchFamily="2" charset="0"/>
              </a:rPr>
              <a:t> </a:t>
            </a:r>
            <a:r>
              <a:rPr lang="en-GB" dirty="0" smtClean="0">
                <a:latin typeface="SassoonPrimaryInfant" pitchFamily="2" charset="0"/>
              </a:rPr>
              <a:t>May.  Mr P will text Mr Long on departure so that parents can, where possible, be here to welcome the children home.</a:t>
            </a:r>
            <a:endParaRPr lang="en-GB"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Kristen ITC" pitchFamily="66" charset="0"/>
            </a:endParaRPr>
          </a:p>
        </p:txBody>
      </p:sp>
      <p:sp>
        <p:nvSpPr>
          <p:cNvPr id="8" name="Rectangle 7"/>
          <p:cNvSpPr/>
          <p:nvPr/>
        </p:nvSpPr>
        <p:spPr>
          <a:xfrm>
            <a:off x="7786" y="0"/>
            <a:ext cx="9144000" cy="369332"/>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Ford Castle Residential       </a:t>
            </a:r>
            <a:r>
              <a:rPr lang="en-US" sz="1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22</a:t>
            </a:r>
            <a:r>
              <a:rPr lang="en-US" sz="1400" b="1" spc="50" baseline="3000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nd</a:t>
            </a:r>
            <a:r>
              <a:rPr lang="en-US" sz="1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 – 24</a:t>
            </a:r>
            <a:r>
              <a:rPr lang="en-US" sz="1400" b="1" spc="50" baseline="3000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th</a:t>
            </a:r>
            <a:r>
              <a:rPr lang="en-US" sz="1400" b="1" spc="50" dirty="0" smtClean="0">
                <a:ln w="11430"/>
                <a:solidFill>
                  <a:schemeClr val="accent4">
                    <a:lumMod val="75000"/>
                  </a:schemeClr>
                </a:solidFill>
                <a:effectLst>
                  <a:outerShdw blurRad="76200" dist="50800" dir="5400000" algn="tl" rotWithShape="0">
                    <a:srgbClr val="000000">
                      <a:alpha val="65000"/>
                    </a:srgbClr>
                  </a:outerShdw>
                </a:effectLst>
                <a:latin typeface="Kristen ITC" pitchFamily="66" charset="0"/>
              </a:rPr>
              <a:t> May 2017</a:t>
            </a:r>
            <a:endParaRPr lang="en-US" sz="1400" b="1" spc="50" dirty="0">
              <a:ln w="11430"/>
              <a:solidFill>
                <a:schemeClr val="accent4">
                  <a:lumMod val="75000"/>
                </a:schemeClr>
              </a:solidFill>
              <a:effectLst>
                <a:outerShdw blurRad="76200" dist="50800" dir="5400000" algn="tl" rotWithShape="0">
                  <a:srgbClr val="000000">
                    <a:alpha val="65000"/>
                  </a:srgbClr>
                </a:outerShdw>
              </a:effectLst>
              <a:latin typeface="Kristen ITC" pitchFamily="66" charset="0"/>
            </a:endParaRPr>
          </a:p>
        </p:txBody>
      </p:sp>
    </p:spTree>
    <p:extLst>
      <p:ext uri="{BB962C8B-B14F-4D97-AF65-F5344CB8AC3E}">
        <p14:creationId xmlns:p14="http://schemas.microsoft.com/office/powerpoint/2010/main" val="2755604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379</TotalTime>
  <Words>780</Words>
  <Application>Microsoft Office PowerPoint</Application>
  <PresentationFormat>On-screen Show (4:3)</PresentationFormat>
  <Paragraphs>74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Why do we go?</vt:lpstr>
      <vt:lpstr>Before we go</vt:lpstr>
      <vt:lpstr>Before we go</vt:lpstr>
      <vt:lpstr>Departures and arrival</vt:lpstr>
      <vt:lpstr>Safety</vt:lpstr>
      <vt:lpstr>Activities</vt:lpstr>
      <vt:lpstr>Night Time</vt:lpstr>
      <vt:lpstr>Coming Home</vt:lpstr>
      <vt:lpstr>Celebration Assembly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 Pearson</dc:creator>
  <cp:lastModifiedBy>Mr. Pearson</cp:lastModifiedBy>
  <cp:revision>19</cp:revision>
  <dcterms:created xsi:type="dcterms:W3CDTF">2016-04-21T13:32:39Z</dcterms:created>
  <dcterms:modified xsi:type="dcterms:W3CDTF">2017-05-11T14:37:04Z</dcterms:modified>
</cp:coreProperties>
</file>