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5143500" cx="9144000"/>
  <p:notesSz cx="6858000" cy="9144000"/>
  <p:embeddedFontLst>
    <p:embeddedFont>
      <p:font typeface="Raleway"/>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aleway-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aleway-italic.fntdata"/><Relationship Id="rId47" Type="http://schemas.openxmlformats.org/officeDocument/2006/relationships/font" Target="fonts/Raleway-bold.fntdata"/><Relationship Id="rId49" Type="http://schemas.openxmlformats.org/officeDocument/2006/relationships/font" Target="fonts/Raleway-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Example booklet of phonics book 4 and book 7</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806a870908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806a870908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06a8709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06a8709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06a87090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06a87090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06a87090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06a87090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e1a3a95ae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7e1a3a95ae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06a87090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06a87090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805ae071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805ae071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806a87090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806a87090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06a87090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06a87090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e55645af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7e55645af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7e55645af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7e55645af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7e1a3a95ae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7e1a3a95ae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7e1a3a95a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7e1a3a95a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7e55645af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7e55645af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7e1a3a95ae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7e1a3a95ae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805ae0710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805ae0710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e1a3a95a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7e1a3a95a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7e1a3a95ae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7e1a3a95ae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7e55645af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7e55645af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e55645af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7e55645af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7e1a3a95ae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7e1a3a95a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7e1a3a95ae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7e1a3a95ae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7e55645afe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7e55645af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7e55645afe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7e55645afe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7e1a3a95ae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7e1a3a95ae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805ae0710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805ae0710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7e55645af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7e55645af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806a870908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806a870908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806a87090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806a87090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7e1a3a95a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7e1a3a95a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06a87090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806a87090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806a87090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2806a87090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e1a3a95a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7e1a3a95a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805ae0710d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805ae0710d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805ae0710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805ae0710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805ae0710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805ae0710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805ae0710d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805ae0710d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05ae0710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05ae0710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805ae0710d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805ae0710d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Font typeface="Calibri"/>
              <a:buNone/>
              <a:defRPr sz="3800">
                <a:latin typeface="Calibri"/>
                <a:ea typeface="Calibri"/>
                <a:cs typeface="Calibri"/>
                <a:sym typeface="Calibri"/>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Font typeface="Calibri"/>
              <a:buChar char="●"/>
              <a:defRPr>
                <a:solidFill>
                  <a:schemeClr val="lt1"/>
                </a:solidFill>
                <a:latin typeface="Calibri"/>
                <a:ea typeface="Calibri"/>
                <a:cs typeface="Calibri"/>
                <a:sym typeface="Calibri"/>
              </a:defRPr>
            </a:lvl1pPr>
            <a:lvl2pPr indent="-317500" lvl="1" marL="9144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2pPr>
            <a:lvl3pPr indent="-317500" lvl="2" marL="13716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3pPr>
            <a:lvl4pPr indent="-317500" lvl="3" marL="18288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4pPr>
            <a:lvl5pPr indent="-317500" lvl="4" marL="22860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5pPr>
            <a:lvl6pPr indent="-317500" lvl="5" marL="27432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6pPr>
            <a:lvl7pPr indent="-317500" lvl="6" marL="32004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7pPr>
            <a:lvl8pPr indent="-317500" lvl="7" marL="36576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8pPr>
            <a:lvl9pPr indent="-317500" lvl="8" marL="4114800">
              <a:spcBef>
                <a:spcPts val="0"/>
              </a:spcBef>
              <a:spcAft>
                <a:spcPts val="0"/>
              </a:spcAft>
              <a:buClr>
                <a:schemeClr val="lt1"/>
              </a:buClr>
              <a:buSzPts val="1400"/>
              <a:buFont typeface="Calibri"/>
              <a:buChar char="■"/>
              <a:defRPr>
                <a:solidFill>
                  <a:schemeClr val="lt1"/>
                </a:solidFill>
                <a:latin typeface="Calibri"/>
                <a:ea typeface="Calibri"/>
                <a:cs typeface="Calibri"/>
                <a:sym typeface="Calibri"/>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19.png"/><Relationship Id="rId6"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hyperlink" Target="https://twitter.com/felton_primary" TargetMode="Externa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hyperlink" Target="https://assets.publishing.service.gov.uk/government/uploads/system/uploads/attachment_data/file/1164731/Information_for_parents_-_2023_phonics_screening_check.pdf" TargetMode="External"/><Relationship Id="rId4" Type="http://schemas.openxmlformats.org/officeDocument/2006/relationships/image" Target="../media/image27.png"/><Relationship Id="rId5"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37.png"/><Relationship Id="rId4" Type="http://schemas.openxmlformats.org/officeDocument/2006/relationships/image" Target="../media/image35.png"/><Relationship Id="rId5"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www.twinkl.co.uk/teaching-wiki/grapheme" TargetMode="External"/><Relationship Id="rId4" Type="http://schemas.openxmlformats.org/officeDocument/2006/relationships/hyperlink" Target="https://www.twinkl.co.uk/teaching-wiki/phonics"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youtube.com/watch?v=vuPUrPNrhOg&amp;list=PLkCyTyvoxZztJbDs1Sp3-9MoywMKBhhwp&amp;index=7" TargetMode="External"/><Relationship Id="rId4" Type="http://schemas.openxmlformats.org/officeDocument/2006/relationships/image" Target="../media/image7.png"/><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55475" y="2038350"/>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GB">
                <a:solidFill>
                  <a:schemeClr val="lt1"/>
                </a:solidFill>
                <a:latin typeface="Calibri"/>
                <a:ea typeface="Calibri"/>
                <a:cs typeface="Calibri"/>
                <a:sym typeface="Calibri"/>
              </a:rPr>
              <a:t>Felton C of E Primary School</a:t>
            </a:r>
            <a:endParaRPr>
              <a:solidFill>
                <a:schemeClr val="lt1"/>
              </a:solidFill>
              <a:latin typeface="Calibri"/>
              <a:ea typeface="Calibri"/>
              <a:cs typeface="Calibri"/>
              <a:sym typeface="Calibri"/>
            </a:endParaRPr>
          </a:p>
        </p:txBody>
      </p:sp>
      <p:sp>
        <p:nvSpPr>
          <p:cNvPr id="59" name="Google Shape;59;p13"/>
          <p:cNvSpPr txBox="1"/>
          <p:nvPr>
            <p:ph idx="1" type="subTitle"/>
          </p:nvPr>
        </p:nvSpPr>
        <p:spPr>
          <a:xfrm>
            <a:off x="409650" y="356532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GB">
                <a:solidFill>
                  <a:schemeClr val="lt1"/>
                </a:solidFill>
              </a:rPr>
              <a:t>Adventurers</a:t>
            </a:r>
            <a:r>
              <a:rPr b="1" lang="en-GB">
                <a:solidFill>
                  <a:schemeClr val="lt1"/>
                </a:solidFill>
              </a:rPr>
              <a:t>’ Parent Information Evening</a:t>
            </a:r>
            <a:endParaRPr b="1">
              <a:solidFill>
                <a:schemeClr val="lt1"/>
              </a:solidFill>
            </a:endParaRPr>
          </a:p>
        </p:txBody>
      </p:sp>
      <p:pic>
        <p:nvPicPr>
          <p:cNvPr id="60" name="Google Shape;60;p13"/>
          <p:cNvPicPr preferRelativeResize="0"/>
          <p:nvPr/>
        </p:nvPicPr>
        <p:blipFill>
          <a:blip r:embed="rId3">
            <a:alphaModFix/>
          </a:blip>
          <a:stretch>
            <a:fillRect/>
          </a:stretch>
        </p:blipFill>
        <p:spPr>
          <a:xfrm>
            <a:off x="3534725" y="158000"/>
            <a:ext cx="2085975" cy="1838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265500" y="52225"/>
            <a:ext cx="4045200" cy="7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a:t>
            </a:r>
            <a:endParaRPr/>
          </a:p>
        </p:txBody>
      </p:sp>
      <p:sp>
        <p:nvSpPr>
          <p:cNvPr id="132" name="Google Shape;132;p22"/>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fontScale="92500" lnSpcReduction="20000"/>
          </a:bodyPr>
          <a:lstStyle/>
          <a:p>
            <a:pPr indent="-340201" lvl="0" marL="457200" marR="0" rtl="0" algn="l">
              <a:lnSpc>
                <a:spcPct val="115000"/>
              </a:lnSpc>
              <a:spcBef>
                <a:spcPts val="0"/>
              </a:spcBef>
              <a:spcAft>
                <a:spcPts val="0"/>
              </a:spcAft>
              <a:buSzPct val="100000"/>
              <a:buChar char="●"/>
            </a:pPr>
            <a:r>
              <a:rPr lang="en-GB" sz="1900"/>
              <a:t>What phonics looks like in Adventurers. Two sounds per week.</a:t>
            </a:r>
            <a:br>
              <a:rPr lang="en-GB" sz="1900"/>
            </a:br>
            <a:endParaRPr sz="1900"/>
          </a:p>
          <a:p>
            <a:pPr indent="-340201" lvl="0" marL="457200" marR="0" rtl="0" algn="l">
              <a:lnSpc>
                <a:spcPct val="115000"/>
              </a:lnSpc>
              <a:spcBef>
                <a:spcPts val="0"/>
              </a:spcBef>
              <a:spcAft>
                <a:spcPts val="0"/>
              </a:spcAft>
              <a:buSzPct val="100000"/>
              <a:buChar char="●"/>
            </a:pPr>
            <a:r>
              <a:t/>
            </a:r>
            <a:endParaRPr sz="1900"/>
          </a:p>
          <a:p>
            <a:pPr indent="0" lvl="0" marL="457200" marR="0" rtl="0" algn="l">
              <a:lnSpc>
                <a:spcPct val="115000"/>
              </a:lnSpc>
              <a:spcBef>
                <a:spcPts val="1200"/>
              </a:spcBef>
              <a:spcAft>
                <a:spcPts val="0"/>
              </a:spcAft>
              <a:buNone/>
            </a:pPr>
            <a:r>
              <a:rPr lang="en-GB" sz="1900"/>
              <a:t>           Day 1 is reading</a:t>
            </a:r>
            <a:endParaRPr sz="1900"/>
          </a:p>
          <a:p>
            <a:pPr indent="0" lvl="0" marL="457200" marR="0" rtl="0" algn="l">
              <a:lnSpc>
                <a:spcPct val="115000"/>
              </a:lnSpc>
              <a:spcBef>
                <a:spcPts val="1200"/>
              </a:spcBef>
              <a:spcAft>
                <a:spcPts val="0"/>
              </a:spcAft>
              <a:buNone/>
            </a:pPr>
            <a:r>
              <a:t/>
            </a:r>
            <a:endParaRPr sz="1900"/>
          </a:p>
          <a:p>
            <a:pPr indent="0" lvl="0" marL="457200" marR="0" rtl="0" algn="l">
              <a:lnSpc>
                <a:spcPct val="115000"/>
              </a:lnSpc>
              <a:spcBef>
                <a:spcPts val="1200"/>
              </a:spcBef>
              <a:spcAft>
                <a:spcPts val="0"/>
              </a:spcAft>
              <a:buNone/>
            </a:pPr>
            <a:r>
              <a:rPr lang="en-GB" sz="1900"/>
              <a:t>           Day 2 is writing</a:t>
            </a:r>
            <a:endParaRPr sz="1900"/>
          </a:p>
          <a:p>
            <a:pPr indent="0" lvl="0" marL="0" marR="0" rtl="0" algn="l">
              <a:lnSpc>
                <a:spcPct val="115000"/>
              </a:lnSpc>
              <a:spcBef>
                <a:spcPts val="1200"/>
              </a:spcBef>
              <a:spcAft>
                <a:spcPts val="0"/>
              </a:spcAft>
              <a:buNone/>
            </a:pPr>
            <a:r>
              <a:t/>
            </a:r>
            <a:endParaRPr sz="1900"/>
          </a:p>
          <a:p>
            <a:pPr indent="0" lvl="0" marL="457200" marR="0" rtl="0" algn="l">
              <a:lnSpc>
                <a:spcPct val="115000"/>
              </a:lnSpc>
              <a:spcBef>
                <a:spcPts val="1200"/>
              </a:spcBef>
              <a:spcAft>
                <a:spcPts val="0"/>
              </a:spcAft>
              <a:buNone/>
            </a:pPr>
            <a:r>
              <a:rPr lang="en-GB" sz="1900"/>
              <a:t>            Friday is common exception                                         	   words</a:t>
            </a:r>
            <a:endParaRPr sz="1900"/>
          </a:p>
          <a:p>
            <a:pPr indent="0" lvl="0" marL="457200" marR="0" rtl="0" algn="l">
              <a:lnSpc>
                <a:spcPct val="115000"/>
              </a:lnSpc>
              <a:spcBef>
                <a:spcPts val="1200"/>
              </a:spcBef>
              <a:spcAft>
                <a:spcPts val="1200"/>
              </a:spcAft>
              <a:buNone/>
            </a:pPr>
            <a:r>
              <a:t/>
            </a:r>
            <a:endParaRPr sz="1900"/>
          </a:p>
        </p:txBody>
      </p:sp>
      <p:pic>
        <p:nvPicPr>
          <p:cNvPr id="133" name="Google Shape;133;p22"/>
          <p:cNvPicPr preferRelativeResize="0"/>
          <p:nvPr/>
        </p:nvPicPr>
        <p:blipFill>
          <a:blip r:embed="rId3">
            <a:alphaModFix/>
          </a:blip>
          <a:stretch>
            <a:fillRect/>
          </a:stretch>
        </p:blipFill>
        <p:spPr>
          <a:xfrm>
            <a:off x="265500" y="1328001"/>
            <a:ext cx="5696049" cy="375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265500" y="208875"/>
            <a:ext cx="4045200" cy="783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Spelling</a:t>
            </a:r>
            <a:endParaRPr/>
          </a:p>
        </p:txBody>
      </p:sp>
      <p:sp>
        <p:nvSpPr>
          <p:cNvPr id="139" name="Google Shape;139;p23"/>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lnSpcReduction="10000"/>
          </a:bodyPr>
          <a:lstStyle/>
          <a:p>
            <a:pPr indent="-349250" lvl="0" marL="457200" marR="0" rtl="0" algn="l">
              <a:lnSpc>
                <a:spcPct val="115000"/>
              </a:lnSpc>
              <a:spcBef>
                <a:spcPts val="0"/>
              </a:spcBef>
              <a:spcAft>
                <a:spcPts val="0"/>
              </a:spcAft>
              <a:buSzPts val="1900"/>
              <a:buChar char="●"/>
            </a:pPr>
            <a:r>
              <a:rPr lang="en-GB" sz="1900"/>
              <a:t>Spelling groups based upon recent spelling assessments</a:t>
            </a:r>
            <a:endParaRPr sz="1900"/>
          </a:p>
          <a:p>
            <a:pPr indent="-349250" lvl="0" marL="457200" marR="0" rtl="0" algn="l">
              <a:lnSpc>
                <a:spcPct val="115000"/>
              </a:lnSpc>
              <a:spcBef>
                <a:spcPts val="0"/>
              </a:spcBef>
              <a:spcAft>
                <a:spcPts val="0"/>
              </a:spcAft>
              <a:buSzPts val="1900"/>
              <a:buChar char="●"/>
            </a:pPr>
            <a:r>
              <a:rPr lang="en-GB" sz="1900"/>
              <a:t>Spelling overviews for each group will be sent home</a:t>
            </a:r>
            <a:endParaRPr sz="1900"/>
          </a:p>
          <a:p>
            <a:pPr indent="-349250" lvl="0" marL="457200" marR="0" rtl="0" algn="l">
              <a:lnSpc>
                <a:spcPct val="115000"/>
              </a:lnSpc>
              <a:spcBef>
                <a:spcPts val="0"/>
              </a:spcBef>
              <a:spcAft>
                <a:spcPts val="0"/>
              </a:spcAft>
              <a:buSzPts val="1900"/>
              <a:buChar char="●"/>
            </a:pPr>
            <a:r>
              <a:rPr lang="en-GB" sz="1900"/>
              <a:t>No weekly spelling ‘tests’ - the focus will be application of spelling rules in the children’s writing.</a:t>
            </a:r>
            <a:endParaRPr sz="1900"/>
          </a:p>
          <a:p>
            <a:pPr indent="-349250" lvl="0" marL="457200" marR="0" rtl="0" algn="l">
              <a:lnSpc>
                <a:spcPct val="115000"/>
              </a:lnSpc>
              <a:spcBef>
                <a:spcPts val="0"/>
              </a:spcBef>
              <a:spcAft>
                <a:spcPts val="0"/>
              </a:spcAft>
              <a:buSzPts val="1900"/>
              <a:buChar char="●"/>
            </a:pPr>
            <a:r>
              <a:rPr lang="en-GB" sz="1900"/>
              <a:t>Spelling rules will include alternative sounds in words and rules including suffixes, homophones and near homophones. </a:t>
            </a:r>
            <a:endParaRPr sz="1900"/>
          </a:p>
        </p:txBody>
      </p:sp>
      <p:pic>
        <p:nvPicPr>
          <p:cNvPr id="140" name="Google Shape;140;p23"/>
          <p:cNvPicPr preferRelativeResize="0"/>
          <p:nvPr/>
        </p:nvPicPr>
        <p:blipFill>
          <a:blip r:embed="rId3">
            <a:alphaModFix/>
          </a:blip>
          <a:stretch>
            <a:fillRect/>
          </a:stretch>
        </p:blipFill>
        <p:spPr>
          <a:xfrm>
            <a:off x="-29250" y="1535700"/>
            <a:ext cx="4634700" cy="31197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265500" y="208875"/>
            <a:ext cx="4045200" cy="783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Spelling</a:t>
            </a:r>
            <a:endParaRPr/>
          </a:p>
        </p:txBody>
      </p:sp>
      <p:sp>
        <p:nvSpPr>
          <p:cNvPr id="146" name="Google Shape;146;p24"/>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a:bodyPr>
          <a:lstStyle/>
          <a:p>
            <a:pPr indent="-349250" lvl="0" marL="457200" marR="0" rtl="0" algn="l">
              <a:lnSpc>
                <a:spcPct val="115000"/>
              </a:lnSpc>
              <a:spcBef>
                <a:spcPts val="0"/>
              </a:spcBef>
              <a:spcAft>
                <a:spcPts val="0"/>
              </a:spcAft>
              <a:buSzPts val="1900"/>
              <a:buChar char="●"/>
            </a:pPr>
            <a:r>
              <a:rPr lang="en-GB" sz="1900"/>
              <a:t>What spellings look like in Adventurers. </a:t>
            </a:r>
            <a:br>
              <a:rPr lang="en-GB" sz="1900"/>
            </a:br>
            <a:br>
              <a:rPr lang="en-GB" sz="1900"/>
            </a:br>
            <a:br>
              <a:rPr lang="en-GB" sz="1900"/>
            </a:br>
            <a:br>
              <a:rPr lang="en-GB" sz="1900"/>
            </a:br>
            <a:br>
              <a:rPr lang="en-GB" sz="1900"/>
            </a:br>
            <a:br>
              <a:rPr lang="en-GB" sz="1900"/>
            </a:br>
            <a:br>
              <a:rPr lang="en-GB" sz="1900"/>
            </a:br>
            <a:br>
              <a:rPr lang="en-GB" sz="1900"/>
            </a:br>
            <a:br>
              <a:rPr lang="en-GB" sz="1900"/>
            </a:br>
            <a:br>
              <a:rPr lang="en-GB" sz="1900"/>
            </a:br>
            <a:endParaRPr sz="1900"/>
          </a:p>
        </p:txBody>
      </p:sp>
      <p:pic>
        <p:nvPicPr>
          <p:cNvPr id="147" name="Google Shape;147;p24"/>
          <p:cNvPicPr preferRelativeResize="0"/>
          <p:nvPr/>
        </p:nvPicPr>
        <p:blipFill>
          <a:blip r:embed="rId3">
            <a:alphaModFix/>
          </a:blip>
          <a:stretch>
            <a:fillRect/>
          </a:stretch>
        </p:blipFill>
        <p:spPr>
          <a:xfrm>
            <a:off x="161050" y="1679800"/>
            <a:ext cx="4634701" cy="316336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265500" y="208875"/>
            <a:ext cx="4045200" cy="783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Spelling</a:t>
            </a:r>
            <a:endParaRPr/>
          </a:p>
        </p:txBody>
      </p:sp>
      <p:sp>
        <p:nvSpPr>
          <p:cNvPr id="153" name="Google Shape;153;p25"/>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lnSpcReduction="10000"/>
          </a:bodyPr>
          <a:lstStyle/>
          <a:p>
            <a:pPr indent="-349250" lvl="0" marL="457200" marR="0" rtl="0" algn="l">
              <a:lnSpc>
                <a:spcPct val="115000"/>
              </a:lnSpc>
              <a:spcBef>
                <a:spcPts val="0"/>
              </a:spcBef>
              <a:spcAft>
                <a:spcPts val="0"/>
              </a:spcAft>
              <a:buSzPts val="1900"/>
              <a:buChar char="●"/>
            </a:pPr>
            <a:r>
              <a:rPr lang="en-GB" sz="1900"/>
              <a:t>Spelling groups based upon recent spelling assessments</a:t>
            </a:r>
            <a:endParaRPr sz="1900"/>
          </a:p>
          <a:p>
            <a:pPr indent="-349250" lvl="0" marL="457200" marR="0" rtl="0" algn="l">
              <a:lnSpc>
                <a:spcPct val="115000"/>
              </a:lnSpc>
              <a:spcBef>
                <a:spcPts val="0"/>
              </a:spcBef>
              <a:spcAft>
                <a:spcPts val="0"/>
              </a:spcAft>
              <a:buSzPts val="1900"/>
              <a:buChar char="●"/>
            </a:pPr>
            <a:r>
              <a:rPr lang="en-GB" sz="1900"/>
              <a:t>Spelling overviews for each group will be sent home</a:t>
            </a:r>
            <a:endParaRPr sz="1900"/>
          </a:p>
          <a:p>
            <a:pPr indent="-349250" lvl="0" marL="457200" marR="0" rtl="0" algn="l">
              <a:lnSpc>
                <a:spcPct val="115000"/>
              </a:lnSpc>
              <a:spcBef>
                <a:spcPts val="0"/>
              </a:spcBef>
              <a:spcAft>
                <a:spcPts val="0"/>
              </a:spcAft>
              <a:buSzPts val="1900"/>
              <a:buChar char="●"/>
            </a:pPr>
            <a:r>
              <a:rPr lang="en-GB" sz="1900"/>
              <a:t>No weekly spelling ‘tests’ - the focus will be application of spelling rules in the children’s writing.</a:t>
            </a:r>
            <a:endParaRPr sz="1900"/>
          </a:p>
          <a:p>
            <a:pPr indent="-349250" lvl="0" marL="457200" marR="0" rtl="0" algn="l">
              <a:lnSpc>
                <a:spcPct val="115000"/>
              </a:lnSpc>
              <a:spcBef>
                <a:spcPts val="0"/>
              </a:spcBef>
              <a:spcAft>
                <a:spcPts val="0"/>
              </a:spcAft>
              <a:buSzPts val="1900"/>
              <a:buChar char="●"/>
            </a:pPr>
            <a:r>
              <a:rPr lang="en-GB" sz="1900"/>
              <a:t>Spelling rules will include alternative sounds in words and rules including suffixes, homophones and near homophones. </a:t>
            </a:r>
            <a:endParaRPr sz="1900"/>
          </a:p>
        </p:txBody>
      </p:sp>
      <p:pic>
        <p:nvPicPr>
          <p:cNvPr id="154" name="Google Shape;154;p25"/>
          <p:cNvPicPr preferRelativeResize="0"/>
          <p:nvPr/>
        </p:nvPicPr>
        <p:blipFill>
          <a:blip r:embed="rId3">
            <a:alphaModFix/>
          </a:blip>
          <a:stretch>
            <a:fillRect/>
          </a:stretch>
        </p:blipFill>
        <p:spPr>
          <a:xfrm>
            <a:off x="165450" y="1732050"/>
            <a:ext cx="4634699" cy="315045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6"/>
          <p:cNvSpPr txBox="1"/>
          <p:nvPr>
            <p:ph type="title"/>
          </p:nvPr>
        </p:nvSpPr>
        <p:spPr>
          <a:xfrm>
            <a:off x="265500" y="143600"/>
            <a:ext cx="4045200" cy="652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Reading</a:t>
            </a:r>
            <a:endParaRPr/>
          </a:p>
        </p:txBody>
      </p:sp>
      <p:sp>
        <p:nvSpPr>
          <p:cNvPr id="160" name="Google Shape;160;p26"/>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61" name="Google Shape;161;p26"/>
          <p:cNvSpPr txBox="1"/>
          <p:nvPr>
            <p:ph idx="2" type="body"/>
          </p:nvPr>
        </p:nvSpPr>
        <p:spPr>
          <a:xfrm>
            <a:off x="4939500" y="289775"/>
            <a:ext cx="3837000" cy="41295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Children will </a:t>
            </a:r>
            <a:r>
              <a:rPr lang="en-GB"/>
              <a:t>will bring one book linked to their current reading level and one reading for pleasure book. </a:t>
            </a:r>
            <a:endParaRPr/>
          </a:p>
          <a:p>
            <a:pPr indent="-342900" lvl="0" marL="457200" rtl="0" algn="l">
              <a:spcBef>
                <a:spcPts val="0"/>
              </a:spcBef>
              <a:spcAft>
                <a:spcPts val="0"/>
              </a:spcAft>
              <a:buSzPts val="1800"/>
              <a:buChar char="●"/>
            </a:pPr>
            <a:r>
              <a:rPr lang="en-GB"/>
              <a:t>We will give the children a reading record in which they can record their reading at home and their responses.</a:t>
            </a:r>
            <a:endParaRPr/>
          </a:p>
          <a:p>
            <a:pPr indent="-342900" lvl="0" marL="457200" rtl="0" algn="l">
              <a:spcBef>
                <a:spcPts val="0"/>
              </a:spcBef>
              <a:spcAft>
                <a:spcPts val="0"/>
              </a:spcAft>
              <a:buSzPts val="1800"/>
              <a:buChar char="●"/>
            </a:pPr>
            <a:r>
              <a:rPr lang="en-GB"/>
              <a:t>Once the children have reached the end of the book bands.</a:t>
            </a:r>
            <a:endParaRPr/>
          </a:p>
          <a:p>
            <a:pPr indent="-342900" lvl="0" marL="457200" rtl="0" algn="l">
              <a:spcBef>
                <a:spcPts val="0"/>
              </a:spcBef>
              <a:spcAft>
                <a:spcPts val="0"/>
              </a:spcAft>
              <a:buSzPts val="1800"/>
              <a:buChar char="●"/>
            </a:pPr>
            <a:r>
              <a:rPr lang="en-GB"/>
              <a:t>We will share our class story at the end of each school day.</a:t>
            </a:r>
            <a:endParaRPr/>
          </a:p>
        </p:txBody>
      </p:sp>
      <p:pic>
        <p:nvPicPr>
          <p:cNvPr id="162" name="Google Shape;162;p26"/>
          <p:cNvPicPr preferRelativeResize="0"/>
          <p:nvPr/>
        </p:nvPicPr>
        <p:blipFill>
          <a:blip r:embed="rId3">
            <a:alphaModFix/>
          </a:blip>
          <a:stretch>
            <a:fillRect/>
          </a:stretch>
        </p:blipFill>
        <p:spPr>
          <a:xfrm>
            <a:off x="369600" y="1441825"/>
            <a:ext cx="3836999" cy="2019869"/>
          </a:xfrm>
          <a:prstGeom prst="rect">
            <a:avLst/>
          </a:prstGeom>
          <a:noFill/>
          <a:ln>
            <a:noFill/>
          </a:ln>
        </p:spPr>
      </p:pic>
      <p:pic>
        <p:nvPicPr>
          <p:cNvPr id="163" name="Google Shape;163;p26"/>
          <p:cNvPicPr preferRelativeResize="0"/>
          <p:nvPr/>
        </p:nvPicPr>
        <p:blipFill>
          <a:blip r:embed="rId4">
            <a:alphaModFix/>
          </a:blip>
          <a:stretch>
            <a:fillRect/>
          </a:stretch>
        </p:blipFill>
        <p:spPr>
          <a:xfrm>
            <a:off x="347088" y="3461699"/>
            <a:ext cx="3882031" cy="65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265500" y="143600"/>
            <a:ext cx="4045200" cy="652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Reading</a:t>
            </a:r>
            <a:endParaRPr/>
          </a:p>
        </p:txBody>
      </p:sp>
      <p:sp>
        <p:nvSpPr>
          <p:cNvPr id="169" name="Google Shape;169;p27"/>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70" name="Google Shape;170;p27"/>
          <p:cNvSpPr txBox="1"/>
          <p:nvPr>
            <p:ph idx="2" type="body"/>
          </p:nvPr>
        </p:nvSpPr>
        <p:spPr>
          <a:xfrm>
            <a:off x="4939500" y="289775"/>
            <a:ext cx="3837000" cy="41295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When an adult listens to your child read this will be in a ‘Guided Reading’ group. </a:t>
            </a:r>
            <a:endParaRPr/>
          </a:p>
          <a:p>
            <a:pPr indent="-342900" lvl="0" marL="457200" rtl="0" algn="l">
              <a:spcBef>
                <a:spcPts val="0"/>
              </a:spcBef>
              <a:spcAft>
                <a:spcPts val="0"/>
              </a:spcAft>
              <a:buSzPts val="1800"/>
              <a:buChar char="●"/>
            </a:pPr>
            <a:r>
              <a:rPr lang="en-GB"/>
              <a:t>The group will read the same book, the adult will listen to each child read at their own pace.</a:t>
            </a:r>
            <a:endParaRPr/>
          </a:p>
          <a:p>
            <a:pPr indent="-342900" lvl="0" marL="457200" rtl="0" algn="l">
              <a:spcBef>
                <a:spcPts val="0"/>
              </a:spcBef>
              <a:spcAft>
                <a:spcPts val="0"/>
              </a:spcAft>
              <a:buSzPts val="1800"/>
              <a:buChar char="●"/>
            </a:pPr>
            <a:r>
              <a:rPr lang="en-GB"/>
              <a:t>After the adult has listened to all children read the adult may ask some questions about what they have read.</a:t>
            </a:r>
            <a:endParaRPr/>
          </a:p>
          <a:p>
            <a:pPr indent="-342900" lvl="0" marL="457200" rtl="0" algn="l">
              <a:spcBef>
                <a:spcPts val="0"/>
              </a:spcBef>
              <a:spcAft>
                <a:spcPts val="0"/>
              </a:spcAft>
              <a:buSzPts val="1800"/>
              <a:buChar char="●"/>
            </a:pPr>
            <a:r>
              <a:rPr lang="en-GB"/>
              <a:t>The questions will be based on something called VIPERS.</a:t>
            </a:r>
            <a:endParaRPr/>
          </a:p>
        </p:txBody>
      </p:sp>
      <p:pic>
        <p:nvPicPr>
          <p:cNvPr id="171" name="Google Shape;171;p27"/>
          <p:cNvPicPr preferRelativeResize="0"/>
          <p:nvPr/>
        </p:nvPicPr>
        <p:blipFill>
          <a:blip r:embed="rId3">
            <a:alphaModFix/>
          </a:blip>
          <a:stretch>
            <a:fillRect/>
          </a:stretch>
        </p:blipFill>
        <p:spPr>
          <a:xfrm>
            <a:off x="138200" y="861825"/>
            <a:ext cx="4433799" cy="30656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1261900" y="0"/>
            <a:ext cx="4045200" cy="652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VIPERS</a:t>
            </a:r>
            <a:endParaRPr/>
          </a:p>
        </p:txBody>
      </p:sp>
      <p:sp>
        <p:nvSpPr>
          <p:cNvPr id="177" name="Google Shape;177;p28"/>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78" name="Google Shape;178;p28"/>
          <p:cNvSpPr txBox="1"/>
          <p:nvPr>
            <p:ph idx="2" type="body"/>
          </p:nvPr>
        </p:nvSpPr>
        <p:spPr>
          <a:xfrm>
            <a:off x="4939500" y="143600"/>
            <a:ext cx="3837000" cy="4791000"/>
          </a:xfrm>
          <a:prstGeom prst="rect">
            <a:avLst/>
          </a:prstGeom>
        </p:spPr>
        <p:txBody>
          <a:bodyPr anchorCtr="0" anchor="ctr" bIns="91425" lIns="91425" spcFirstLastPara="1" rIns="91425" wrap="square" tIns="91425">
            <a:normAutofit/>
          </a:bodyPr>
          <a:lstStyle/>
          <a:p>
            <a:pPr indent="0" lvl="0" marL="457200" rtl="0" algn="l">
              <a:spcBef>
                <a:spcPts val="0"/>
              </a:spcBef>
              <a:spcAft>
                <a:spcPts val="1200"/>
              </a:spcAft>
              <a:buNone/>
            </a:pPr>
            <a:r>
              <a:t/>
            </a:r>
            <a:endParaRPr/>
          </a:p>
        </p:txBody>
      </p:sp>
      <p:pic>
        <p:nvPicPr>
          <p:cNvPr id="179" name="Google Shape;179;p28"/>
          <p:cNvPicPr preferRelativeResize="0"/>
          <p:nvPr/>
        </p:nvPicPr>
        <p:blipFill>
          <a:blip r:embed="rId3">
            <a:alphaModFix/>
          </a:blip>
          <a:stretch>
            <a:fillRect/>
          </a:stretch>
        </p:blipFill>
        <p:spPr>
          <a:xfrm>
            <a:off x="700750" y="544100"/>
            <a:ext cx="7324762" cy="444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9"/>
          <p:cNvSpPr txBox="1"/>
          <p:nvPr>
            <p:ph type="title"/>
          </p:nvPr>
        </p:nvSpPr>
        <p:spPr>
          <a:xfrm>
            <a:off x="265500" y="54800"/>
            <a:ext cx="4045200" cy="691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3500"/>
              <a:t>Provision Challenges</a:t>
            </a:r>
            <a:endParaRPr sz="3500"/>
          </a:p>
        </p:txBody>
      </p:sp>
      <p:sp>
        <p:nvSpPr>
          <p:cNvPr id="185" name="Google Shape;185;p2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86" name="Google Shape;186;p29"/>
          <p:cNvSpPr txBox="1"/>
          <p:nvPr>
            <p:ph idx="2" type="body"/>
          </p:nvPr>
        </p:nvSpPr>
        <p:spPr>
          <a:xfrm>
            <a:off x="4939500" y="289775"/>
            <a:ext cx="3837000" cy="41295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Provision challenges are set weekly in the classroom for the children to access independently.</a:t>
            </a:r>
            <a:endParaRPr/>
          </a:p>
          <a:p>
            <a:pPr indent="-342900" lvl="0" marL="457200" rtl="0" algn="l">
              <a:spcBef>
                <a:spcPts val="0"/>
              </a:spcBef>
              <a:spcAft>
                <a:spcPts val="0"/>
              </a:spcAft>
              <a:buSzPts val="1800"/>
              <a:buChar char="●"/>
            </a:pPr>
            <a:r>
              <a:rPr lang="en-GB"/>
              <a:t>The children will be completing activities linked to prior learning (from the week before) or learning we will be doing that week. </a:t>
            </a:r>
            <a:endParaRPr/>
          </a:p>
          <a:p>
            <a:pPr indent="-342900" lvl="0" marL="457200" rtl="0" algn="l">
              <a:spcBef>
                <a:spcPts val="0"/>
              </a:spcBef>
              <a:spcAft>
                <a:spcPts val="0"/>
              </a:spcAft>
              <a:buSzPts val="1800"/>
              <a:buChar char="●"/>
            </a:pPr>
            <a:r>
              <a:t/>
            </a:r>
            <a:endParaRPr/>
          </a:p>
        </p:txBody>
      </p:sp>
      <p:pic>
        <p:nvPicPr>
          <p:cNvPr id="187" name="Google Shape;187;p29"/>
          <p:cNvPicPr preferRelativeResize="0"/>
          <p:nvPr/>
        </p:nvPicPr>
        <p:blipFill>
          <a:blip r:embed="rId3">
            <a:alphaModFix/>
          </a:blip>
          <a:stretch>
            <a:fillRect/>
          </a:stretch>
        </p:blipFill>
        <p:spPr>
          <a:xfrm>
            <a:off x="1862838" y="2034848"/>
            <a:ext cx="2712875" cy="2703951"/>
          </a:xfrm>
          <a:prstGeom prst="rect">
            <a:avLst/>
          </a:prstGeom>
          <a:noFill/>
          <a:ln>
            <a:noFill/>
          </a:ln>
        </p:spPr>
      </p:pic>
      <p:pic>
        <p:nvPicPr>
          <p:cNvPr id="188" name="Google Shape;188;p29"/>
          <p:cNvPicPr preferRelativeResize="0"/>
          <p:nvPr/>
        </p:nvPicPr>
        <p:blipFill>
          <a:blip r:embed="rId4">
            <a:alphaModFix/>
          </a:blip>
          <a:stretch>
            <a:fillRect/>
          </a:stretch>
        </p:blipFill>
        <p:spPr>
          <a:xfrm>
            <a:off x="265500" y="746600"/>
            <a:ext cx="2468283" cy="1482626"/>
          </a:xfrm>
          <a:prstGeom prst="rect">
            <a:avLst/>
          </a:prstGeom>
          <a:noFill/>
          <a:ln>
            <a:noFill/>
          </a:ln>
        </p:spPr>
      </p:pic>
      <p:pic>
        <p:nvPicPr>
          <p:cNvPr id="189" name="Google Shape;189;p29"/>
          <p:cNvPicPr preferRelativeResize="0"/>
          <p:nvPr/>
        </p:nvPicPr>
        <p:blipFill>
          <a:blip r:embed="rId5">
            <a:alphaModFix/>
          </a:blip>
          <a:stretch>
            <a:fillRect/>
          </a:stretch>
        </p:blipFill>
        <p:spPr>
          <a:xfrm>
            <a:off x="152400" y="3080875"/>
            <a:ext cx="1788775" cy="1827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0"/>
          <p:cNvSpPr txBox="1"/>
          <p:nvPr>
            <p:ph type="title"/>
          </p:nvPr>
        </p:nvSpPr>
        <p:spPr>
          <a:xfrm>
            <a:off x="265500" y="54800"/>
            <a:ext cx="4045200" cy="691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sz="3500"/>
              <a:t>Provision Challenges</a:t>
            </a:r>
            <a:endParaRPr sz="3500"/>
          </a:p>
        </p:txBody>
      </p:sp>
      <p:sp>
        <p:nvSpPr>
          <p:cNvPr id="195" name="Google Shape;195;p30"/>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96" name="Google Shape;196;p30"/>
          <p:cNvSpPr txBox="1"/>
          <p:nvPr>
            <p:ph idx="2" type="body"/>
          </p:nvPr>
        </p:nvSpPr>
        <p:spPr>
          <a:xfrm>
            <a:off x="4939500" y="289775"/>
            <a:ext cx="3837000" cy="41295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t/>
            </a:r>
            <a:endParaRPr/>
          </a:p>
          <a:p>
            <a:pPr indent="-342900" lvl="0" marL="457200" rtl="0" algn="l">
              <a:spcBef>
                <a:spcPts val="0"/>
              </a:spcBef>
              <a:spcAft>
                <a:spcPts val="0"/>
              </a:spcAft>
              <a:buSzPts val="1800"/>
              <a:buChar char="●"/>
            </a:pPr>
            <a:r>
              <a:t/>
            </a:r>
            <a:endParaRPr/>
          </a:p>
        </p:txBody>
      </p:sp>
      <p:pic>
        <p:nvPicPr>
          <p:cNvPr id="197" name="Google Shape;197;p30"/>
          <p:cNvPicPr preferRelativeResize="0"/>
          <p:nvPr/>
        </p:nvPicPr>
        <p:blipFill>
          <a:blip r:embed="rId3">
            <a:alphaModFix/>
          </a:blip>
          <a:stretch>
            <a:fillRect/>
          </a:stretch>
        </p:blipFill>
        <p:spPr>
          <a:xfrm>
            <a:off x="6275263" y="1410548"/>
            <a:ext cx="2712875" cy="2703951"/>
          </a:xfrm>
          <a:prstGeom prst="rect">
            <a:avLst/>
          </a:prstGeom>
          <a:noFill/>
          <a:ln>
            <a:noFill/>
          </a:ln>
        </p:spPr>
      </p:pic>
      <p:pic>
        <p:nvPicPr>
          <p:cNvPr id="198" name="Google Shape;198;p30"/>
          <p:cNvPicPr preferRelativeResize="0"/>
          <p:nvPr/>
        </p:nvPicPr>
        <p:blipFill>
          <a:blip r:embed="rId4">
            <a:alphaModFix/>
          </a:blip>
          <a:stretch>
            <a:fillRect/>
          </a:stretch>
        </p:blipFill>
        <p:spPr>
          <a:xfrm>
            <a:off x="4939500" y="224425"/>
            <a:ext cx="2468283" cy="1482626"/>
          </a:xfrm>
          <a:prstGeom prst="rect">
            <a:avLst/>
          </a:prstGeom>
          <a:noFill/>
          <a:ln>
            <a:noFill/>
          </a:ln>
        </p:spPr>
      </p:pic>
      <p:pic>
        <p:nvPicPr>
          <p:cNvPr id="199" name="Google Shape;199;p30"/>
          <p:cNvPicPr preferRelativeResize="0"/>
          <p:nvPr/>
        </p:nvPicPr>
        <p:blipFill>
          <a:blip r:embed="rId5">
            <a:alphaModFix/>
          </a:blip>
          <a:stretch>
            <a:fillRect/>
          </a:stretch>
        </p:blipFill>
        <p:spPr>
          <a:xfrm>
            <a:off x="4695400" y="3198375"/>
            <a:ext cx="1788775" cy="1827650"/>
          </a:xfrm>
          <a:prstGeom prst="rect">
            <a:avLst/>
          </a:prstGeom>
          <a:noFill/>
          <a:ln>
            <a:noFill/>
          </a:ln>
        </p:spPr>
      </p:pic>
      <p:pic>
        <p:nvPicPr>
          <p:cNvPr id="200" name="Google Shape;200;p30"/>
          <p:cNvPicPr preferRelativeResize="0"/>
          <p:nvPr/>
        </p:nvPicPr>
        <p:blipFill>
          <a:blip r:embed="rId6">
            <a:alphaModFix/>
          </a:blip>
          <a:stretch>
            <a:fillRect/>
          </a:stretch>
        </p:blipFill>
        <p:spPr>
          <a:xfrm>
            <a:off x="128863" y="1225350"/>
            <a:ext cx="4318475" cy="2821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Homework</a:t>
            </a:r>
            <a:endParaRPr/>
          </a:p>
        </p:txBody>
      </p:sp>
      <p:sp>
        <p:nvSpPr>
          <p:cNvPr id="206" name="Google Shape;206;p31"/>
          <p:cNvSpPr txBox="1"/>
          <p:nvPr>
            <p:ph idx="2" type="body"/>
          </p:nvPr>
        </p:nvSpPr>
        <p:spPr>
          <a:xfrm>
            <a:off x="4939500" y="275275"/>
            <a:ext cx="3837000" cy="4143900"/>
          </a:xfrm>
          <a:prstGeom prst="rect">
            <a:avLst/>
          </a:prstGeom>
        </p:spPr>
        <p:txBody>
          <a:bodyPr anchorCtr="0" anchor="ctr" bIns="91425" lIns="91425" spcFirstLastPara="1" rIns="91425" wrap="square" tIns="91425">
            <a:normAutofit lnSpcReduction="20000"/>
          </a:bodyPr>
          <a:lstStyle/>
          <a:p>
            <a:pPr indent="-342900" lvl="0" marL="457200" rtl="0" algn="l">
              <a:spcBef>
                <a:spcPts val="0"/>
              </a:spcBef>
              <a:spcAft>
                <a:spcPts val="0"/>
              </a:spcAft>
              <a:buSzPts val="1800"/>
              <a:buChar char="●"/>
            </a:pPr>
            <a:r>
              <a:rPr lang="en-GB"/>
              <a:t>‘Journeying Further In…’ homework choices: </a:t>
            </a:r>
            <a:endParaRPr/>
          </a:p>
          <a:p>
            <a:pPr indent="-317500" lvl="1" marL="914400" rtl="0" algn="l">
              <a:spcBef>
                <a:spcPts val="0"/>
              </a:spcBef>
              <a:spcAft>
                <a:spcPts val="0"/>
              </a:spcAft>
              <a:buSzPts val="1400"/>
              <a:buChar char="○"/>
            </a:pPr>
            <a:r>
              <a:rPr lang="en-GB"/>
              <a:t>Each homework task completed will be shared with the class and will be awarded 5 team points. </a:t>
            </a:r>
            <a:endParaRPr/>
          </a:p>
          <a:p>
            <a:pPr indent="-317500" lvl="1" marL="914400" rtl="0" algn="l">
              <a:spcBef>
                <a:spcPts val="0"/>
              </a:spcBef>
              <a:spcAft>
                <a:spcPts val="0"/>
              </a:spcAft>
              <a:buSzPts val="1400"/>
              <a:buChar char="○"/>
            </a:pPr>
            <a:r>
              <a:rPr lang="en-GB"/>
              <a:t>No limit to the number of tasks the children can contribute and they must try to complete at least one each Learning Journey.</a:t>
            </a:r>
            <a:endParaRPr/>
          </a:p>
          <a:p>
            <a:pPr indent="-342900" lvl="0" marL="457200" rtl="0" algn="l">
              <a:spcBef>
                <a:spcPts val="0"/>
              </a:spcBef>
              <a:spcAft>
                <a:spcPts val="0"/>
              </a:spcAft>
              <a:buSzPts val="1800"/>
              <a:buChar char="●"/>
            </a:pPr>
            <a:r>
              <a:rPr lang="en-GB"/>
              <a:t>Reading and spellings </a:t>
            </a:r>
            <a:endParaRPr/>
          </a:p>
          <a:p>
            <a:pPr indent="-317500" lvl="1" marL="914400" rtl="0" algn="l">
              <a:spcBef>
                <a:spcPts val="0"/>
              </a:spcBef>
              <a:spcAft>
                <a:spcPts val="0"/>
              </a:spcAft>
              <a:buSzPts val="1400"/>
              <a:buChar char="○"/>
            </a:pPr>
            <a:r>
              <a:rPr lang="en-GB"/>
              <a:t>Read once a day/look at spellings.</a:t>
            </a:r>
            <a:endParaRPr/>
          </a:p>
          <a:p>
            <a:pPr indent="-342900" lvl="0" marL="457200" rtl="0" algn="l">
              <a:spcBef>
                <a:spcPts val="0"/>
              </a:spcBef>
              <a:spcAft>
                <a:spcPts val="0"/>
              </a:spcAft>
              <a:buSzPts val="1800"/>
              <a:buChar char="●"/>
            </a:pPr>
            <a:r>
              <a:rPr lang="en-GB"/>
              <a:t>Education City:</a:t>
            </a:r>
            <a:endParaRPr/>
          </a:p>
          <a:p>
            <a:pPr indent="-317500" lvl="1" marL="914400" rtl="0" algn="l">
              <a:spcBef>
                <a:spcPts val="0"/>
              </a:spcBef>
              <a:spcAft>
                <a:spcPts val="0"/>
              </a:spcAft>
              <a:buSzPts val="1400"/>
              <a:buChar char="○"/>
            </a:pPr>
            <a:r>
              <a:rPr lang="en-GB"/>
              <a:t>usually  an English and Maths task linked to their current or recent learning. </a:t>
            </a:r>
            <a:endParaRPr/>
          </a:p>
          <a:p>
            <a:pPr indent="-317500" lvl="1" marL="914400" rtl="0" algn="l">
              <a:spcBef>
                <a:spcPts val="0"/>
              </a:spcBef>
              <a:spcAft>
                <a:spcPts val="0"/>
              </a:spcAft>
              <a:buSzPts val="1400"/>
              <a:buChar char="○"/>
            </a:pPr>
            <a:r>
              <a:rPr lang="en-GB"/>
              <a:t>Set on a Friday to be completed for the following Friday</a:t>
            </a:r>
            <a:endParaRPr/>
          </a:p>
        </p:txBody>
      </p:sp>
      <p:pic>
        <p:nvPicPr>
          <p:cNvPr id="207" name="Google Shape;207;p31"/>
          <p:cNvPicPr preferRelativeResize="0"/>
          <p:nvPr/>
        </p:nvPicPr>
        <p:blipFill>
          <a:blip r:embed="rId3">
            <a:alphaModFix/>
          </a:blip>
          <a:stretch>
            <a:fillRect/>
          </a:stretch>
        </p:blipFill>
        <p:spPr>
          <a:xfrm>
            <a:off x="959363" y="714975"/>
            <a:ext cx="2657475" cy="466725"/>
          </a:xfrm>
          <a:prstGeom prst="rect">
            <a:avLst/>
          </a:prstGeom>
          <a:noFill/>
          <a:ln>
            <a:noFill/>
          </a:ln>
        </p:spPr>
      </p:pic>
      <p:pic>
        <p:nvPicPr>
          <p:cNvPr id="208" name="Google Shape;208;p31"/>
          <p:cNvPicPr preferRelativeResize="0"/>
          <p:nvPr/>
        </p:nvPicPr>
        <p:blipFill>
          <a:blip r:embed="rId4">
            <a:alphaModFix/>
          </a:blip>
          <a:stretch>
            <a:fillRect/>
          </a:stretch>
        </p:blipFill>
        <p:spPr>
          <a:xfrm>
            <a:off x="815069" y="2885050"/>
            <a:ext cx="3423901" cy="21600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School Vision</a:t>
            </a:r>
            <a:endParaRPr/>
          </a:p>
        </p:txBody>
      </p:sp>
      <p:sp>
        <p:nvSpPr>
          <p:cNvPr id="66" name="Google Shape;66;p1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67" name="Google Shape;67;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10000"/>
          </a:bodyPr>
          <a:lstStyle/>
          <a:p>
            <a:pPr indent="0" lvl="0" marL="0" rtl="0" algn="l">
              <a:spcBef>
                <a:spcPts val="0"/>
              </a:spcBef>
              <a:spcAft>
                <a:spcPts val="0"/>
              </a:spcAft>
              <a:buNone/>
            </a:pPr>
            <a:r>
              <a:rPr lang="en-GB"/>
              <a:t>‘Loving, Learning, Living as we journey together to enable everyone to flourish.’</a:t>
            </a:r>
            <a:endParaRPr/>
          </a:p>
          <a:p>
            <a:pPr indent="-325755" lvl="0" marL="457200" rtl="0" algn="l">
              <a:spcBef>
                <a:spcPts val="1200"/>
              </a:spcBef>
              <a:spcAft>
                <a:spcPts val="0"/>
              </a:spcAft>
              <a:buSzPct val="100000"/>
              <a:buChar char="●"/>
            </a:pPr>
            <a:r>
              <a:rPr lang="en-GB"/>
              <a:t>We love God, ourselves and one another. We love and care for our world and our neighbours, locally and globally.</a:t>
            </a:r>
            <a:endParaRPr/>
          </a:p>
          <a:p>
            <a:pPr indent="-325755" lvl="0" marL="457200" rtl="0" algn="l">
              <a:spcBef>
                <a:spcPts val="0"/>
              </a:spcBef>
              <a:spcAft>
                <a:spcPts val="0"/>
              </a:spcAft>
              <a:buSzPct val="100000"/>
              <a:buChar char="●"/>
            </a:pPr>
            <a:r>
              <a:rPr lang="en-GB"/>
              <a:t>We learn from one another and grow in wisdom from the experiences we encounter so that we are equipped and enabled to become the people we were created to be.</a:t>
            </a:r>
            <a:endParaRPr/>
          </a:p>
          <a:p>
            <a:pPr indent="-325755" lvl="0" marL="457200" rtl="0" algn="l">
              <a:spcBef>
                <a:spcPts val="0"/>
              </a:spcBef>
              <a:spcAft>
                <a:spcPts val="0"/>
              </a:spcAft>
              <a:buSzPct val="100000"/>
              <a:buChar char="●"/>
            </a:pPr>
            <a:r>
              <a:rPr lang="en-GB"/>
              <a:t>We live together in peace, trust, and with respect. We forgive one another and bring hope to our world.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265500" y="1998900"/>
            <a:ext cx="4045200" cy="77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Collective Worship</a:t>
            </a:r>
            <a:endParaRPr/>
          </a:p>
        </p:txBody>
      </p:sp>
      <p:sp>
        <p:nvSpPr>
          <p:cNvPr id="214" name="Google Shape;214;p32"/>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15" name="Google Shape;215;p32"/>
          <p:cNvSpPr txBox="1"/>
          <p:nvPr>
            <p:ph idx="2" type="body"/>
          </p:nvPr>
        </p:nvSpPr>
        <p:spPr>
          <a:xfrm>
            <a:off x="4665375" y="724200"/>
            <a:ext cx="43194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Monday		Choral Praise</a:t>
            </a:r>
            <a:endParaRPr/>
          </a:p>
          <a:p>
            <a:pPr indent="-342900" lvl="0" marL="457200" rtl="0" algn="l">
              <a:spcBef>
                <a:spcPts val="0"/>
              </a:spcBef>
              <a:spcAft>
                <a:spcPts val="0"/>
              </a:spcAft>
              <a:buSzPts val="1800"/>
              <a:buChar char="●"/>
            </a:pPr>
            <a:r>
              <a:rPr lang="en-GB"/>
              <a:t>Tuesday		Open the book &amp; Rev’d Rich</a:t>
            </a:r>
            <a:endParaRPr/>
          </a:p>
          <a:p>
            <a:pPr indent="-342900" lvl="0" marL="457200" rtl="0" algn="l">
              <a:spcBef>
                <a:spcPts val="0"/>
              </a:spcBef>
              <a:spcAft>
                <a:spcPts val="0"/>
              </a:spcAft>
              <a:buSzPts val="1800"/>
              <a:buChar char="●"/>
            </a:pPr>
            <a:r>
              <a:rPr lang="en-GB"/>
              <a:t>Wednesday	Picture News (KS1 &amp;    EYFS). </a:t>
            </a:r>
            <a:endParaRPr/>
          </a:p>
          <a:p>
            <a:pPr indent="-342900" lvl="0" marL="457200" rtl="0" algn="l">
              <a:spcBef>
                <a:spcPts val="0"/>
              </a:spcBef>
              <a:spcAft>
                <a:spcPts val="0"/>
              </a:spcAft>
              <a:buSzPts val="1800"/>
              <a:buChar char="●"/>
            </a:pPr>
            <a:r>
              <a:rPr lang="en-GB"/>
              <a:t>Thursday		KS1 worship</a:t>
            </a:r>
            <a:endParaRPr/>
          </a:p>
          <a:p>
            <a:pPr indent="-342900" lvl="0" marL="457200" rtl="0" algn="l">
              <a:spcBef>
                <a:spcPts val="0"/>
              </a:spcBef>
              <a:spcAft>
                <a:spcPts val="0"/>
              </a:spcAft>
              <a:buSzPts val="1800"/>
              <a:buChar char="●"/>
            </a:pPr>
            <a:r>
              <a:rPr lang="en-GB"/>
              <a:t>Friday		Stars &amp; child led reflection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Snacks &amp; Water Bottles</a:t>
            </a:r>
            <a:endParaRPr/>
          </a:p>
        </p:txBody>
      </p:sp>
      <p:sp>
        <p:nvSpPr>
          <p:cNvPr id="221" name="Google Shape;221;p3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22" name="Google Shape;222;p3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School do provide snack for KS1 (fruit or veg). If you wish for your child to bring in a snack of fruit and veg you can do. </a:t>
            </a:r>
            <a:endParaRPr/>
          </a:p>
          <a:p>
            <a:pPr indent="-342900" lvl="0" marL="457200" rtl="0" algn="l">
              <a:spcBef>
                <a:spcPts val="0"/>
              </a:spcBef>
              <a:spcAft>
                <a:spcPts val="0"/>
              </a:spcAft>
              <a:buSzPts val="1800"/>
              <a:buChar char="●"/>
            </a:pPr>
            <a:r>
              <a:rPr lang="en-GB"/>
              <a:t>Please ensure they have a </a:t>
            </a:r>
            <a:r>
              <a:rPr lang="en-GB"/>
              <a:t>refillable</a:t>
            </a:r>
            <a:r>
              <a:rPr lang="en-GB"/>
              <a:t> water bottle so they can stay hydrated throughout the day.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Packed lunches</a:t>
            </a:r>
            <a:endParaRPr/>
          </a:p>
        </p:txBody>
      </p:sp>
      <p:sp>
        <p:nvSpPr>
          <p:cNvPr id="228" name="Google Shape;228;p3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29" name="Google Shape;229;p3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Encourage healthy choices</a:t>
            </a:r>
            <a:endParaRPr/>
          </a:p>
          <a:p>
            <a:pPr indent="-342900" lvl="0" marL="457200" rtl="0" algn="l">
              <a:spcBef>
                <a:spcPts val="0"/>
              </a:spcBef>
              <a:spcAft>
                <a:spcPts val="0"/>
              </a:spcAft>
              <a:buSzPts val="1800"/>
              <a:buChar char="●"/>
            </a:pPr>
            <a:r>
              <a:rPr lang="en-GB"/>
              <a:t>No fizzy drinks, nuts or bars of chocolate</a:t>
            </a:r>
            <a:endParaRPr/>
          </a:p>
          <a:p>
            <a:pPr indent="-342900" lvl="0" marL="457200" rtl="0" algn="l">
              <a:spcBef>
                <a:spcPts val="0"/>
              </a:spcBef>
              <a:spcAft>
                <a:spcPts val="0"/>
              </a:spcAft>
              <a:buSzPts val="1800"/>
              <a:buChar char="●"/>
            </a:pPr>
            <a:r>
              <a:rPr lang="en-GB"/>
              <a:t>Finding a good balance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265500" y="195825"/>
            <a:ext cx="4045200" cy="75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PE</a:t>
            </a:r>
            <a:endParaRPr/>
          </a:p>
        </p:txBody>
      </p:sp>
      <p:sp>
        <p:nvSpPr>
          <p:cNvPr id="235" name="Google Shape;235;p35"/>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36" name="Google Shape;236;p35"/>
          <p:cNvSpPr txBox="1"/>
          <p:nvPr>
            <p:ph idx="2" type="body"/>
          </p:nvPr>
        </p:nvSpPr>
        <p:spPr>
          <a:xfrm>
            <a:off x="4952550" y="306475"/>
            <a:ext cx="3837000" cy="46152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PE days are Mondays and Thursdays:</a:t>
            </a:r>
            <a:endParaRPr/>
          </a:p>
          <a:p>
            <a:pPr indent="-317500" lvl="1" marL="914400" rtl="0" algn="l">
              <a:spcBef>
                <a:spcPts val="0"/>
              </a:spcBef>
              <a:spcAft>
                <a:spcPts val="0"/>
              </a:spcAft>
              <a:buSzPts val="1400"/>
              <a:buChar char="○"/>
            </a:pPr>
            <a:r>
              <a:rPr lang="en-GB"/>
              <a:t>Mondays: Bring PE kit to get changed into. Arrive in school in uniform to school on Tuesdays and will get changed into and out of their PE kits for the session.</a:t>
            </a:r>
            <a:endParaRPr/>
          </a:p>
          <a:p>
            <a:pPr indent="-317500" lvl="1" marL="914400" rtl="0" algn="l">
              <a:spcBef>
                <a:spcPts val="0"/>
              </a:spcBef>
              <a:spcAft>
                <a:spcPts val="0"/>
              </a:spcAft>
              <a:buSzPts val="1400"/>
              <a:buChar char="○"/>
            </a:pPr>
            <a:r>
              <a:rPr lang="en-GB"/>
              <a:t>Thursdays. Arrive in school in running kit/PE kit.</a:t>
            </a:r>
            <a:br>
              <a:rPr lang="en-GB"/>
            </a:br>
            <a:r>
              <a:rPr lang="en-GB"/>
              <a:t>If they’re in running kit they will need to get changed into PE kit.</a:t>
            </a:r>
            <a:br>
              <a:rPr lang="en-GB"/>
            </a:br>
            <a:r>
              <a:rPr lang="en-GB"/>
              <a:t>They </a:t>
            </a:r>
            <a:r>
              <a:rPr b="1" lang="en-GB"/>
              <a:t>do not need to bring in uniform for after PE on a Thursday. </a:t>
            </a:r>
            <a:endParaRPr b="1"/>
          </a:p>
          <a:p>
            <a:pPr indent="-342900" lvl="0" marL="457200" rtl="0" algn="l">
              <a:spcBef>
                <a:spcPts val="0"/>
              </a:spcBef>
              <a:spcAft>
                <a:spcPts val="0"/>
              </a:spcAft>
              <a:buSzPts val="1800"/>
              <a:buChar char="●"/>
            </a:pPr>
            <a:r>
              <a:rPr lang="en-GB"/>
              <a:t>Monday PE - dodgeball</a:t>
            </a:r>
            <a:endParaRPr/>
          </a:p>
          <a:p>
            <a:pPr indent="-342900" lvl="0" marL="457200" rtl="0" algn="l">
              <a:spcBef>
                <a:spcPts val="0"/>
              </a:spcBef>
              <a:spcAft>
                <a:spcPts val="0"/>
              </a:spcAft>
              <a:buSzPts val="1800"/>
              <a:buChar char="●"/>
            </a:pPr>
            <a:r>
              <a:rPr lang="en-GB"/>
              <a:t>Thursday PE - Football (external coach)</a:t>
            </a:r>
            <a:endParaRPr/>
          </a:p>
        </p:txBody>
      </p:sp>
      <p:pic>
        <p:nvPicPr>
          <p:cNvPr id="237" name="Google Shape;237;p35"/>
          <p:cNvPicPr preferRelativeResize="0"/>
          <p:nvPr/>
        </p:nvPicPr>
        <p:blipFill>
          <a:blip r:embed="rId3">
            <a:alphaModFix/>
          </a:blip>
          <a:stretch>
            <a:fillRect/>
          </a:stretch>
        </p:blipFill>
        <p:spPr>
          <a:xfrm>
            <a:off x="265495" y="2935354"/>
            <a:ext cx="4045199" cy="1430546"/>
          </a:xfrm>
          <a:prstGeom prst="rect">
            <a:avLst/>
          </a:prstGeom>
          <a:noFill/>
          <a:ln>
            <a:noFill/>
          </a:ln>
        </p:spPr>
      </p:pic>
      <p:pic>
        <p:nvPicPr>
          <p:cNvPr id="238" name="Google Shape;238;p35"/>
          <p:cNvPicPr preferRelativeResize="0"/>
          <p:nvPr/>
        </p:nvPicPr>
        <p:blipFill>
          <a:blip r:embed="rId4">
            <a:alphaModFix/>
          </a:blip>
          <a:stretch>
            <a:fillRect/>
          </a:stretch>
        </p:blipFill>
        <p:spPr>
          <a:xfrm>
            <a:off x="3015837" y="1076163"/>
            <a:ext cx="1533600" cy="1533600"/>
          </a:xfrm>
          <a:prstGeom prst="rect">
            <a:avLst/>
          </a:prstGeom>
          <a:noFill/>
          <a:ln>
            <a:noFill/>
          </a:ln>
        </p:spPr>
      </p:pic>
      <p:pic>
        <p:nvPicPr>
          <p:cNvPr id="239" name="Google Shape;239;p35"/>
          <p:cNvPicPr preferRelativeResize="0"/>
          <p:nvPr/>
        </p:nvPicPr>
        <p:blipFill>
          <a:blip r:embed="rId5">
            <a:alphaModFix/>
          </a:blip>
          <a:stretch>
            <a:fillRect/>
          </a:stretch>
        </p:blipFill>
        <p:spPr>
          <a:xfrm>
            <a:off x="26763" y="1091113"/>
            <a:ext cx="1365426" cy="1455149"/>
          </a:xfrm>
          <a:prstGeom prst="rect">
            <a:avLst/>
          </a:prstGeom>
          <a:noFill/>
          <a:ln>
            <a:noFill/>
          </a:ln>
        </p:spPr>
      </p:pic>
      <p:pic>
        <p:nvPicPr>
          <p:cNvPr id="240" name="Google Shape;240;p35"/>
          <p:cNvPicPr preferRelativeResize="0"/>
          <p:nvPr/>
        </p:nvPicPr>
        <p:blipFill>
          <a:blip r:embed="rId6">
            <a:alphaModFix/>
          </a:blip>
          <a:stretch>
            <a:fillRect/>
          </a:stretch>
        </p:blipFill>
        <p:spPr>
          <a:xfrm>
            <a:off x="1531437" y="1011062"/>
            <a:ext cx="1657375" cy="1657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6"/>
          <p:cNvSpPr txBox="1"/>
          <p:nvPr>
            <p:ph type="title"/>
          </p:nvPr>
        </p:nvSpPr>
        <p:spPr>
          <a:xfrm>
            <a:off x="265500" y="195825"/>
            <a:ext cx="4045200" cy="757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PE</a:t>
            </a:r>
            <a:endParaRPr/>
          </a:p>
        </p:txBody>
      </p:sp>
      <p:pic>
        <p:nvPicPr>
          <p:cNvPr id="246" name="Google Shape;246;p36"/>
          <p:cNvPicPr preferRelativeResize="0"/>
          <p:nvPr/>
        </p:nvPicPr>
        <p:blipFill>
          <a:blip r:embed="rId3">
            <a:alphaModFix/>
          </a:blip>
          <a:stretch>
            <a:fillRect/>
          </a:stretch>
        </p:blipFill>
        <p:spPr>
          <a:xfrm>
            <a:off x="1271400" y="953025"/>
            <a:ext cx="6601200" cy="2334475"/>
          </a:xfrm>
          <a:prstGeom prst="rect">
            <a:avLst/>
          </a:prstGeom>
          <a:noFill/>
          <a:ln>
            <a:noFill/>
          </a:ln>
        </p:spPr>
      </p:pic>
      <p:pic>
        <p:nvPicPr>
          <p:cNvPr id="247" name="Google Shape;247;p36"/>
          <p:cNvPicPr preferRelativeResize="0"/>
          <p:nvPr/>
        </p:nvPicPr>
        <p:blipFill>
          <a:blip r:embed="rId4">
            <a:alphaModFix/>
          </a:blip>
          <a:stretch>
            <a:fillRect/>
          </a:stretch>
        </p:blipFill>
        <p:spPr>
          <a:xfrm>
            <a:off x="5697450" y="3409325"/>
            <a:ext cx="1533600" cy="1533600"/>
          </a:xfrm>
          <a:prstGeom prst="rect">
            <a:avLst/>
          </a:prstGeom>
          <a:noFill/>
          <a:ln>
            <a:noFill/>
          </a:ln>
        </p:spPr>
      </p:pic>
      <p:pic>
        <p:nvPicPr>
          <p:cNvPr id="248" name="Google Shape;248;p36"/>
          <p:cNvPicPr preferRelativeResize="0"/>
          <p:nvPr/>
        </p:nvPicPr>
        <p:blipFill>
          <a:blip r:embed="rId5">
            <a:alphaModFix/>
          </a:blip>
          <a:stretch>
            <a:fillRect/>
          </a:stretch>
        </p:blipFill>
        <p:spPr>
          <a:xfrm>
            <a:off x="1977350" y="3347425"/>
            <a:ext cx="1365426" cy="1455149"/>
          </a:xfrm>
          <a:prstGeom prst="rect">
            <a:avLst/>
          </a:prstGeom>
          <a:noFill/>
          <a:ln>
            <a:noFill/>
          </a:ln>
        </p:spPr>
      </p:pic>
      <p:pic>
        <p:nvPicPr>
          <p:cNvPr id="249" name="Google Shape;249;p36"/>
          <p:cNvPicPr preferRelativeResize="0"/>
          <p:nvPr/>
        </p:nvPicPr>
        <p:blipFill>
          <a:blip r:embed="rId6">
            <a:alphaModFix/>
          </a:blip>
          <a:stretch>
            <a:fillRect/>
          </a:stretch>
        </p:blipFill>
        <p:spPr>
          <a:xfrm>
            <a:off x="3625113" y="3347437"/>
            <a:ext cx="1657375" cy="1657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265500" y="189550"/>
            <a:ext cx="4045200" cy="153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Forest &amp; Swimming Schedule</a:t>
            </a:r>
            <a:endParaRPr/>
          </a:p>
        </p:txBody>
      </p:sp>
      <p:sp>
        <p:nvSpPr>
          <p:cNvPr id="255" name="Google Shape;255;p37"/>
          <p:cNvSpPr txBox="1"/>
          <p:nvPr>
            <p:ph idx="1" type="subTitle"/>
          </p:nvPr>
        </p:nvSpPr>
        <p:spPr>
          <a:xfrm>
            <a:off x="265500" y="1855050"/>
            <a:ext cx="4045200" cy="716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Wednesday Afternoons</a:t>
            </a:r>
            <a:endParaRPr/>
          </a:p>
        </p:txBody>
      </p:sp>
      <p:sp>
        <p:nvSpPr>
          <p:cNvPr id="256" name="Google Shape;256;p3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sz="2700"/>
              <a:t>Autumn </a:t>
            </a:r>
            <a:r>
              <a:rPr lang="en-GB" sz="2700"/>
              <a:t>term - </a:t>
            </a:r>
            <a:r>
              <a:rPr lang="en-GB" sz="2700"/>
              <a:t>Forest</a:t>
            </a:r>
            <a:r>
              <a:rPr lang="en-GB" sz="2700"/>
              <a:t> based learning</a:t>
            </a:r>
            <a:endParaRPr sz="2700"/>
          </a:p>
          <a:p>
            <a:pPr indent="0" lvl="0" marL="0" rtl="0" algn="l">
              <a:spcBef>
                <a:spcPts val="1200"/>
              </a:spcBef>
              <a:spcAft>
                <a:spcPts val="0"/>
              </a:spcAft>
              <a:buNone/>
            </a:pPr>
            <a:r>
              <a:rPr lang="en-GB" sz="2700"/>
              <a:t>Spring Term - Swimming</a:t>
            </a:r>
            <a:endParaRPr sz="2700"/>
          </a:p>
          <a:p>
            <a:pPr indent="0" lvl="0" marL="0" rtl="0" algn="l">
              <a:spcBef>
                <a:spcPts val="1200"/>
              </a:spcBef>
              <a:spcAft>
                <a:spcPts val="0"/>
              </a:spcAft>
              <a:buNone/>
            </a:pPr>
            <a:r>
              <a:t/>
            </a:r>
            <a:endParaRPr sz="2700"/>
          </a:p>
          <a:p>
            <a:pPr indent="0" lvl="0" marL="0" rtl="0" algn="l">
              <a:spcBef>
                <a:spcPts val="1200"/>
              </a:spcBef>
              <a:spcAft>
                <a:spcPts val="0"/>
              </a:spcAft>
              <a:buNone/>
            </a:pPr>
            <a:r>
              <a:t/>
            </a:r>
            <a:endParaRPr sz="2700"/>
          </a:p>
          <a:p>
            <a:pPr indent="0" lvl="0" marL="0" rtl="0" algn="l">
              <a:spcBef>
                <a:spcPts val="1200"/>
              </a:spcBef>
              <a:spcAft>
                <a:spcPts val="1200"/>
              </a:spcAft>
              <a:buNone/>
            </a:pPr>
            <a:r>
              <a:t/>
            </a:r>
            <a:endParaRPr sz="2700"/>
          </a:p>
        </p:txBody>
      </p:sp>
      <p:pic>
        <p:nvPicPr>
          <p:cNvPr id="257" name="Google Shape;257;p37"/>
          <p:cNvPicPr preferRelativeResize="0"/>
          <p:nvPr/>
        </p:nvPicPr>
        <p:blipFill>
          <a:blip r:embed="rId3">
            <a:alphaModFix/>
          </a:blip>
          <a:stretch>
            <a:fillRect/>
          </a:stretch>
        </p:blipFill>
        <p:spPr>
          <a:xfrm>
            <a:off x="265488" y="2627300"/>
            <a:ext cx="6124575" cy="2343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8"/>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Behaviour Policy</a:t>
            </a:r>
            <a:endParaRPr/>
          </a:p>
        </p:txBody>
      </p:sp>
      <p:sp>
        <p:nvSpPr>
          <p:cNvPr id="263" name="Google Shape;263;p38"/>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64" name="Google Shape;264;p38"/>
          <p:cNvSpPr txBox="1"/>
          <p:nvPr>
            <p:ph idx="2" type="body"/>
          </p:nvPr>
        </p:nvSpPr>
        <p:spPr>
          <a:xfrm>
            <a:off x="4939500" y="275275"/>
            <a:ext cx="3837000" cy="4578300"/>
          </a:xfrm>
          <a:prstGeom prst="rect">
            <a:avLst/>
          </a:prstGeom>
        </p:spPr>
        <p:txBody>
          <a:bodyPr anchorCtr="0" anchor="ctr" bIns="91425" lIns="91425" spcFirstLastPara="1" rIns="91425" wrap="square" tIns="91425">
            <a:normAutofit fontScale="85000" lnSpcReduction="10000"/>
          </a:bodyPr>
          <a:lstStyle/>
          <a:p>
            <a:pPr indent="0" lvl="0" marL="0" rtl="0" algn="l">
              <a:lnSpc>
                <a:spcPct val="100000"/>
              </a:lnSpc>
              <a:spcBef>
                <a:spcPts val="0"/>
              </a:spcBef>
              <a:spcAft>
                <a:spcPts val="0"/>
              </a:spcAft>
              <a:buClr>
                <a:schemeClr val="dk2"/>
              </a:buClr>
              <a:buSzPct val="55000"/>
              <a:buFont typeface="Arial"/>
              <a:buNone/>
            </a:pPr>
            <a:r>
              <a:rPr b="1" lang="en-GB" sz="2000">
                <a:solidFill>
                  <a:schemeClr val="dk2"/>
                </a:solidFill>
              </a:rPr>
              <a:t>Our school Rules are:</a:t>
            </a:r>
            <a:endParaRPr b="1" sz="2000" u="sng">
              <a:solidFill>
                <a:schemeClr val="dk2"/>
              </a:solidFill>
            </a:endParaRPr>
          </a:p>
          <a:p>
            <a:pPr indent="0" lvl="0" marL="0" rtl="0" algn="just">
              <a:lnSpc>
                <a:spcPct val="100000"/>
              </a:lnSpc>
              <a:spcBef>
                <a:spcPts val="0"/>
              </a:spcBef>
              <a:spcAft>
                <a:spcPts val="0"/>
              </a:spcAft>
              <a:buClr>
                <a:schemeClr val="dk2"/>
              </a:buClr>
              <a:buSzPct val="78571"/>
              <a:buFont typeface="Arial"/>
              <a:buNone/>
            </a:pPr>
            <a:r>
              <a:rPr b="1" lang="en-GB" sz="1400"/>
              <a:t>Loving</a:t>
            </a:r>
            <a:endParaRPr sz="1400"/>
          </a:p>
          <a:p>
            <a:pPr indent="0" lvl="0" marL="0" rtl="0" algn="just">
              <a:lnSpc>
                <a:spcPct val="100000"/>
              </a:lnSpc>
              <a:spcBef>
                <a:spcPts val="0"/>
              </a:spcBef>
              <a:spcAft>
                <a:spcPts val="0"/>
              </a:spcAft>
              <a:buClr>
                <a:schemeClr val="dk2"/>
              </a:buClr>
              <a:buSzPct val="78571"/>
              <a:buFont typeface="Arial"/>
              <a:buNone/>
            </a:pPr>
            <a:r>
              <a:rPr b="1" lang="en-GB" sz="1400"/>
              <a:t>We love God, ourselves and one another. We love and care for our world and our neighbours, locally and globally.</a:t>
            </a:r>
            <a:endParaRPr sz="1400"/>
          </a:p>
          <a:p>
            <a:pPr indent="-304165" lvl="0" marL="457200" rtl="0" algn="just">
              <a:lnSpc>
                <a:spcPct val="100000"/>
              </a:lnSpc>
              <a:spcBef>
                <a:spcPts val="0"/>
              </a:spcBef>
              <a:spcAft>
                <a:spcPts val="0"/>
              </a:spcAft>
              <a:buSzPct val="100000"/>
              <a:buFont typeface="Calibri"/>
              <a:buChar char="●"/>
            </a:pPr>
            <a:r>
              <a:rPr b="1" lang="en-GB" sz="1400"/>
              <a:t>Be kind, helpful and polite to everyone (kind hands, kind feet and kind words)</a:t>
            </a:r>
            <a:endParaRPr b="1" sz="1400"/>
          </a:p>
          <a:p>
            <a:pPr indent="-304165" lvl="0" marL="457200" rtl="0" algn="just">
              <a:lnSpc>
                <a:spcPct val="100000"/>
              </a:lnSpc>
              <a:spcBef>
                <a:spcPts val="0"/>
              </a:spcBef>
              <a:spcAft>
                <a:spcPts val="0"/>
              </a:spcAft>
              <a:buSzPct val="100000"/>
              <a:buFont typeface="Calibri"/>
              <a:buChar char="●"/>
            </a:pPr>
            <a:r>
              <a:rPr b="1" lang="en-GB" sz="1400"/>
              <a:t>Be respectful to our school, the grounds and each other</a:t>
            </a:r>
            <a:endParaRPr b="1" sz="1400"/>
          </a:p>
          <a:p>
            <a:pPr indent="-304165" lvl="0" marL="457200" rtl="0" algn="just">
              <a:lnSpc>
                <a:spcPct val="100000"/>
              </a:lnSpc>
              <a:spcBef>
                <a:spcPts val="0"/>
              </a:spcBef>
              <a:spcAft>
                <a:spcPts val="0"/>
              </a:spcAft>
              <a:buSzPct val="100000"/>
              <a:buFont typeface="Calibri"/>
              <a:buChar char="●"/>
            </a:pPr>
            <a:r>
              <a:rPr b="1" lang="en-GB" sz="1400"/>
              <a:t>Keep each other and yourself safe</a:t>
            </a:r>
            <a:endParaRPr b="1" sz="1400"/>
          </a:p>
          <a:p>
            <a:pPr indent="0" lvl="0" marL="0" rtl="0" algn="just">
              <a:lnSpc>
                <a:spcPct val="100000"/>
              </a:lnSpc>
              <a:spcBef>
                <a:spcPts val="1400"/>
              </a:spcBef>
              <a:spcAft>
                <a:spcPts val="0"/>
              </a:spcAft>
              <a:buClr>
                <a:schemeClr val="dk2"/>
              </a:buClr>
              <a:buSzPct val="78571"/>
              <a:buFont typeface="Arial"/>
              <a:buNone/>
            </a:pPr>
            <a:r>
              <a:rPr b="1" lang="en-GB" sz="1400"/>
              <a:t>Learning</a:t>
            </a:r>
            <a:endParaRPr sz="1400"/>
          </a:p>
          <a:p>
            <a:pPr indent="0" lvl="0" marL="0" rtl="0" algn="just">
              <a:lnSpc>
                <a:spcPct val="100000"/>
              </a:lnSpc>
              <a:spcBef>
                <a:spcPts val="0"/>
              </a:spcBef>
              <a:spcAft>
                <a:spcPts val="0"/>
              </a:spcAft>
              <a:buClr>
                <a:schemeClr val="dk2"/>
              </a:buClr>
              <a:buSzPct val="78571"/>
              <a:buFont typeface="Arial"/>
              <a:buNone/>
            </a:pPr>
            <a:r>
              <a:rPr b="1" lang="en-GB" sz="1400"/>
              <a:t>We learn from one another and grow in wisdom from the experiences we encounter so that we are equipped and enabled to become the people we were created to be.</a:t>
            </a:r>
            <a:endParaRPr sz="1400"/>
          </a:p>
          <a:p>
            <a:pPr indent="-304165" lvl="0" marL="457200" rtl="0" algn="just">
              <a:lnSpc>
                <a:spcPct val="100000"/>
              </a:lnSpc>
              <a:spcBef>
                <a:spcPts val="0"/>
              </a:spcBef>
              <a:spcAft>
                <a:spcPts val="0"/>
              </a:spcAft>
              <a:buSzPct val="100000"/>
              <a:buFont typeface="Calibri"/>
              <a:buChar char="●"/>
            </a:pPr>
            <a:r>
              <a:rPr b="1" lang="en-GB" sz="1400"/>
              <a:t>Listen when the teacher and others are talking</a:t>
            </a:r>
            <a:endParaRPr sz="1400"/>
          </a:p>
          <a:p>
            <a:pPr indent="-304165" lvl="0" marL="457200" rtl="0" algn="just">
              <a:lnSpc>
                <a:spcPct val="100000"/>
              </a:lnSpc>
              <a:spcBef>
                <a:spcPts val="0"/>
              </a:spcBef>
              <a:spcAft>
                <a:spcPts val="0"/>
              </a:spcAft>
              <a:buSzPct val="100000"/>
              <a:buFont typeface="Calibri"/>
              <a:buChar char="●"/>
            </a:pPr>
            <a:r>
              <a:rPr b="1" lang="en-GB" sz="1400"/>
              <a:t>Follow instructions—always ask for help if you need it</a:t>
            </a:r>
            <a:endParaRPr sz="1400"/>
          </a:p>
          <a:p>
            <a:pPr indent="-304165" lvl="0" marL="457200" rtl="0" algn="just">
              <a:lnSpc>
                <a:spcPct val="100000"/>
              </a:lnSpc>
              <a:spcBef>
                <a:spcPts val="0"/>
              </a:spcBef>
              <a:spcAft>
                <a:spcPts val="0"/>
              </a:spcAft>
              <a:buSzPct val="100000"/>
              <a:buFont typeface="Calibri"/>
              <a:buChar char="●"/>
            </a:pPr>
            <a:r>
              <a:rPr b="1" lang="en-GB" sz="1400"/>
              <a:t>Always try your best and have pride in your work.</a:t>
            </a:r>
            <a:endParaRPr sz="1400"/>
          </a:p>
          <a:p>
            <a:pPr indent="0" lvl="0" marL="0" rtl="0" algn="just">
              <a:lnSpc>
                <a:spcPct val="100000"/>
              </a:lnSpc>
              <a:spcBef>
                <a:spcPts val="1000"/>
              </a:spcBef>
              <a:spcAft>
                <a:spcPts val="0"/>
              </a:spcAft>
              <a:buClr>
                <a:schemeClr val="dk2"/>
              </a:buClr>
              <a:buSzPct val="78571"/>
              <a:buFont typeface="Arial"/>
              <a:buNone/>
            </a:pPr>
            <a:r>
              <a:rPr b="1" lang="en-GB" sz="1400"/>
              <a:t>Living</a:t>
            </a:r>
            <a:endParaRPr sz="1400"/>
          </a:p>
          <a:p>
            <a:pPr indent="0" lvl="0" marL="0" rtl="0" algn="just">
              <a:lnSpc>
                <a:spcPct val="100000"/>
              </a:lnSpc>
              <a:spcBef>
                <a:spcPts val="0"/>
              </a:spcBef>
              <a:spcAft>
                <a:spcPts val="0"/>
              </a:spcAft>
              <a:buClr>
                <a:schemeClr val="dk2"/>
              </a:buClr>
              <a:buSzPct val="78571"/>
              <a:buFont typeface="Arial"/>
              <a:buNone/>
            </a:pPr>
            <a:r>
              <a:rPr b="1" lang="en-GB" sz="1400"/>
              <a:t>We live together in peace, trust, and with respect. We forgive one another and bring hope to our world.</a:t>
            </a:r>
            <a:endParaRPr sz="1400"/>
          </a:p>
          <a:p>
            <a:pPr indent="-304165" lvl="0" marL="457200" rtl="0" algn="just">
              <a:lnSpc>
                <a:spcPct val="100000"/>
              </a:lnSpc>
              <a:spcBef>
                <a:spcPts val="0"/>
              </a:spcBef>
              <a:spcAft>
                <a:spcPts val="0"/>
              </a:spcAft>
              <a:buSzPct val="100000"/>
              <a:buFont typeface="Calibri"/>
              <a:buChar char="●"/>
            </a:pPr>
            <a:r>
              <a:rPr b="1" lang="en-GB" sz="1400"/>
              <a:t>Be honest</a:t>
            </a:r>
            <a:endParaRPr sz="1400"/>
          </a:p>
          <a:p>
            <a:pPr indent="-304165" lvl="0" marL="457200" rtl="0" algn="just">
              <a:lnSpc>
                <a:spcPct val="100000"/>
              </a:lnSpc>
              <a:spcBef>
                <a:spcPts val="0"/>
              </a:spcBef>
              <a:spcAft>
                <a:spcPts val="0"/>
              </a:spcAft>
              <a:buSzPct val="100000"/>
              <a:buFont typeface="Calibri"/>
              <a:buChar char="●"/>
            </a:pPr>
            <a:r>
              <a:rPr b="1" lang="en-GB" sz="1400"/>
              <a:t>Have a positive attitude</a:t>
            </a:r>
            <a:endParaRPr sz="1400"/>
          </a:p>
          <a:p>
            <a:pPr indent="-304165" lvl="0" marL="457200" rtl="0" algn="just">
              <a:lnSpc>
                <a:spcPct val="100000"/>
              </a:lnSpc>
              <a:spcBef>
                <a:spcPts val="0"/>
              </a:spcBef>
              <a:spcAft>
                <a:spcPts val="0"/>
              </a:spcAft>
              <a:buSzPct val="100000"/>
              <a:buFont typeface="Calibri"/>
              <a:buChar char="●"/>
            </a:pPr>
            <a:r>
              <a:rPr b="1" lang="en-GB" sz="1400"/>
              <a:t>Forgive and forget</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xEl>
                                              <p:pRg end="15" st="1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Behaviour Policy</a:t>
            </a:r>
            <a:endParaRPr/>
          </a:p>
        </p:txBody>
      </p:sp>
      <p:sp>
        <p:nvSpPr>
          <p:cNvPr id="270" name="Google Shape;270;p3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Team Points</a:t>
            </a:r>
            <a:endParaRPr/>
          </a:p>
        </p:txBody>
      </p:sp>
      <p:sp>
        <p:nvSpPr>
          <p:cNvPr id="271" name="Google Shape;271;p39"/>
          <p:cNvSpPr txBox="1"/>
          <p:nvPr>
            <p:ph idx="2" type="body"/>
          </p:nvPr>
        </p:nvSpPr>
        <p:spPr>
          <a:xfrm>
            <a:off x="4939500" y="231825"/>
            <a:ext cx="3837000" cy="4187400"/>
          </a:xfrm>
          <a:prstGeom prst="rect">
            <a:avLst/>
          </a:prstGeom>
        </p:spPr>
        <p:txBody>
          <a:bodyPr anchorCtr="0" anchor="ctr"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GB"/>
              <a:t>Following the school rules is rewarded with Team Points.</a:t>
            </a:r>
            <a:endParaRPr/>
          </a:p>
          <a:p>
            <a:pPr indent="-325755" lvl="0" marL="457200" rtl="0" algn="l">
              <a:spcBef>
                <a:spcPts val="0"/>
              </a:spcBef>
              <a:spcAft>
                <a:spcPts val="0"/>
              </a:spcAft>
              <a:buSzPct val="100000"/>
              <a:buChar char="●"/>
            </a:pPr>
            <a:r>
              <a:rPr lang="en-GB"/>
              <a:t>These points are collected for the team they belong to, Coquetdale (blue), Cheviot (red) and Simonside (green).</a:t>
            </a:r>
            <a:endParaRPr/>
          </a:p>
          <a:p>
            <a:pPr indent="-325755" lvl="0" marL="457200" rtl="0" algn="l">
              <a:spcBef>
                <a:spcPts val="0"/>
              </a:spcBef>
              <a:spcAft>
                <a:spcPts val="0"/>
              </a:spcAft>
              <a:buSzPct val="100000"/>
              <a:buChar char="●"/>
            </a:pPr>
            <a:r>
              <a:rPr lang="en-GB"/>
              <a:t>The totals for each of the three teams are celebrated each week during stars worship. </a:t>
            </a:r>
            <a:endParaRPr/>
          </a:p>
          <a:p>
            <a:pPr indent="-325755" lvl="0" marL="457200" rtl="0" algn="l">
              <a:spcBef>
                <a:spcPts val="0"/>
              </a:spcBef>
              <a:spcAft>
                <a:spcPts val="0"/>
              </a:spcAft>
              <a:buSzPct val="100000"/>
              <a:buChar char="●"/>
            </a:pPr>
            <a:r>
              <a:rPr lang="en-GB"/>
              <a:t>At the end of each half term the team that has collected the most special tickets receives a prize or gains special privileges e.g. own clothes day or hot chocolate during forest based learning.</a:t>
            </a:r>
            <a:endParaRPr/>
          </a:p>
          <a:p>
            <a:pPr indent="-325755" lvl="0" marL="457200" rtl="0" algn="l">
              <a:spcBef>
                <a:spcPts val="0"/>
              </a:spcBef>
              <a:spcAft>
                <a:spcPts val="0"/>
              </a:spcAft>
              <a:buSzPct val="100000"/>
              <a:buChar char="●"/>
            </a:pPr>
            <a:r>
              <a:rPr lang="en-GB"/>
              <a:t>Individual awards are given for:</a:t>
            </a:r>
            <a:endParaRPr/>
          </a:p>
          <a:p>
            <a:pPr indent="-304165" lvl="1" marL="914400" rtl="0" algn="l">
              <a:spcBef>
                <a:spcPts val="0"/>
              </a:spcBef>
              <a:spcAft>
                <a:spcPts val="0"/>
              </a:spcAft>
              <a:buSzPct val="100000"/>
              <a:buChar char="○"/>
            </a:pPr>
            <a:r>
              <a:rPr lang="en-GB"/>
              <a:t>Bronze - </a:t>
            </a:r>
            <a:endParaRPr/>
          </a:p>
          <a:p>
            <a:pPr indent="-304165" lvl="1" marL="914400" rtl="0" algn="l">
              <a:spcBef>
                <a:spcPts val="0"/>
              </a:spcBef>
              <a:spcAft>
                <a:spcPts val="0"/>
              </a:spcAft>
              <a:buSzPct val="100000"/>
              <a:buChar char="○"/>
            </a:pPr>
            <a:r>
              <a:rPr lang="en-GB"/>
              <a:t>Silver - </a:t>
            </a:r>
            <a:endParaRPr/>
          </a:p>
          <a:p>
            <a:pPr indent="-304165" lvl="1" marL="914400" rtl="0" algn="l">
              <a:spcBef>
                <a:spcPts val="0"/>
              </a:spcBef>
              <a:spcAft>
                <a:spcPts val="0"/>
              </a:spcAft>
              <a:buSzPct val="100000"/>
              <a:buChar char="○"/>
            </a:pPr>
            <a:r>
              <a:rPr lang="en-GB"/>
              <a:t>Gold - </a:t>
            </a:r>
            <a:endParaRPr/>
          </a:p>
          <a:p>
            <a:pPr indent="-304165" lvl="1" marL="914400" rtl="0" algn="l">
              <a:spcBef>
                <a:spcPts val="0"/>
              </a:spcBef>
              <a:spcAft>
                <a:spcPts val="0"/>
              </a:spcAft>
              <a:buSzPct val="100000"/>
              <a:buChar char="○"/>
            </a:pPr>
            <a:r>
              <a:rPr lang="en-GB"/>
              <a:t>Platinum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Behaviour Policy</a:t>
            </a:r>
            <a:endParaRPr/>
          </a:p>
        </p:txBody>
      </p:sp>
      <p:sp>
        <p:nvSpPr>
          <p:cNvPr id="277" name="Google Shape;277;p40"/>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Consequences</a:t>
            </a:r>
            <a:endParaRPr/>
          </a:p>
        </p:txBody>
      </p:sp>
      <p:sp>
        <p:nvSpPr>
          <p:cNvPr id="278" name="Google Shape;278;p40"/>
          <p:cNvSpPr txBox="1"/>
          <p:nvPr>
            <p:ph idx="2" type="body"/>
          </p:nvPr>
        </p:nvSpPr>
        <p:spPr>
          <a:xfrm>
            <a:off x="4939500" y="130400"/>
            <a:ext cx="3837000" cy="4563900"/>
          </a:xfrm>
          <a:prstGeom prst="rect">
            <a:avLst/>
          </a:prstGeom>
        </p:spPr>
        <p:txBody>
          <a:bodyPr anchorCtr="0" anchor="ctr" bIns="91425" lIns="91425" spcFirstLastPara="1" rIns="91425" wrap="square" tIns="91425">
            <a:normAutofit fontScale="77500" lnSpcReduction="20000"/>
          </a:bodyPr>
          <a:lstStyle/>
          <a:p>
            <a:pPr indent="-317182" lvl="0" marL="457200" rtl="0" algn="l">
              <a:spcBef>
                <a:spcPts val="0"/>
              </a:spcBef>
              <a:spcAft>
                <a:spcPts val="0"/>
              </a:spcAft>
              <a:buSzPct val="100000"/>
              <a:buChar char="●"/>
            </a:pPr>
            <a:r>
              <a:rPr lang="en-GB"/>
              <a:t>Consequences are important because they:</a:t>
            </a:r>
            <a:endParaRPr/>
          </a:p>
          <a:p>
            <a:pPr indent="-297497" lvl="1" marL="914400" rtl="0" algn="l">
              <a:spcBef>
                <a:spcPts val="0"/>
              </a:spcBef>
              <a:spcAft>
                <a:spcPts val="0"/>
              </a:spcAft>
              <a:buSzPct val="100000"/>
              <a:buChar char="○"/>
            </a:pPr>
            <a:r>
              <a:rPr lang="en-GB"/>
              <a:t>empower the teacher</a:t>
            </a:r>
            <a:endParaRPr/>
          </a:p>
          <a:p>
            <a:pPr indent="-297497" lvl="1" marL="914400" rtl="0" algn="l">
              <a:spcBef>
                <a:spcPts val="0"/>
              </a:spcBef>
              <a:spcAft>
                <a:spcPts val="0"/>
              </a:spcAft>
              <a:buSzPct val="100000"/>
              <a:buChar char="○"/>
            </a:pPr>
            <a:r>
              <a:rPr lang="en-GB"/>
              <a:t>help children to make sensible choices about the way they behave</a:t>
            </a:r>
            <a:endParaRPr/>
          </a:p>
          <a:p>
            <a:pPr indent="-297497" lvl="1" marL="914400" rtl="0" algn="l">
              <a:spcBef>
                <a:spcPts val="0"/>
              </a:spcBef>
              <a:spcAft>
                <a:spcPts val="0"/>
              </a:spcAft>
              <a:buSzPct val="100000"/>
              <a:buChar char="○"/>
            </a:pPr>
            <a:r>
              <a:rPr lang="en-GB"/>
              <a:t>help keep everyone safe </a:t>
            </a:r>
            <a:endParaRPr/>
          </a:p>
          <a:p>
            <a:pPr indent="-297497" lvl="1" marL="914400" rtl="0" algn="l">
              <a:spcBef>
                <a:spcPts val="0"/>
              </a:spcBef>
              <a:spcAft>
                <a:spcPts val="0"/>
              </a:spcAft>
              <a:buSzPct val="100000"/>
              <a:buChar char="○"/>
            </a:pPr>
            <a:r>
              <a:rPr lang="en-GB"/>
              <a:t>inform parents of unacceptable behaviour</a:t>
            </a:r>
            <a:endParaRPr/>
          </a:p>
          <a:p>
            <a:pPr indent="-297497" lvl="1" marL="914400" rtl="0" algn="l">
              <a:spcBef>
                <a:spcPts val="0"/>
              </a:spcBef>
              <a:spcAft>
                <a:spcPts val="0"/>
              </a:spcAft>
              <a:buSzPct val="100000"/>
              <a:buChar char="○"/>
            </a:pPr>
            <a:r>
              <a:rPr lang="en-GB"/>
              <a:t>encourage parental support</a:t>
            </a:r>
            <a:endParaRPr/>
          </a:p>
          <a:p>
            <a:pPr indent="-297497" lvl="1" marL="914400" rtl="0" algn="l">
              <a:spcBef>
                <a:spcPts val="0"/>
              </a:spcBef>
              <a:spcAft>
                <a:spcPts val="0"/>
              </a:spcAft>
              <a:buSzPct val="100000"/>
              <a:buChar char="○"/>
            </a:pPr>
            <a:r>
              <a:rPr lang="en-GB"/>
              <a:t>promote consistency and fairness</a:t>
            </a:r>
            <a:endParaRPr/>
          </a:p>
          <a:p>
            <a:pPr indent="-317182" lvl="0" marL="457200" rtl="0" algn="l">
              <a:spcBef>
                <a:spcPts val="0"/>
              </a:spcBef>
              <a:spcAft>
                <a:spcPts val="0"/>
              </a:spcAft>
              <a:buSzPct val="100000"/>
              <a:buChar char="●"/>
            </a:pPr>
            <a:r>
              <a:rPr lang="en-GB"/>
              <a:t>The consequences of choosing not to follow the rules will be in the form of warnings – ALL children should be reminded of the school rules and given the chance to change their behaviour:	</a:t>
            </a:r>
            <a:endParaRPr/>
          </a:p>
          <a:p>
            <a:pPr indent="-297497" lvl="1" marL="914400" rtl="0" algn="l">
              <a:spcBef>
                <a:spcPts val="0"/>
              </a:spcBef>
              <a:spcAft>
                <a:spcPts val="0"/>
              </a:spcAft>
              <a:buSzPct val="100000"/>
              <a:buChar char="○"/>
            </a:pPr>
            <a:r>
              <a:rPr lang="en-GB"/>
              <a:t>1. A spoken warning </a:t>
            </a:r>
            <a:endParaRPr/>
          </a:p>
          <a:p>
            <a:pPr indent="-297497" lvl="1" marL="914400" rtl="0" algn="l">
              <a:spcBef>
                <a:spcPts val="0"/>
              </a:spcBef>
              <a:spcAft>
                <a:spcPts val="0"/>
              </a:spcAft>
              <a:buSzPct val="100000"/>
              <a:buChar char="○"/>
            </a:pPr>
            <a:r>
              <a:rPr lang="en-GB"/>
              <a:t>2. Time away from group to reflect on behaviour </a:t>
            </a:r>
            <a:endParaRPr/>
          </a:p>
          <a:p>
            <a:pPr indent="-297497" lvl="1" marL="914400" rtl="0" algn="l">
              <a:spcBef>
                <a:spcPts val="0"/>
              </a:spcBef>
              <a:spcAft>
                <a:spcPts val="0"/>
              </a:spcAft>
              <a:buSzPct val="100000"/>
              <a:buChar char="○"/>
            </a:pPr>
            <a:r>
              <a:rPr lang="en-GB"/>
              <a:t>3 Recorded warning (yellow card) – 5 mins lost playtime</a:t>
            </a:r>
            <a:endParaRPr/>
          </a:p>
          <a:p>
            <a:pPr indent="-297497" lvl="1" marL="914400" rtl="0" algn="l">
              <a:spcBef>
                <a:spcPts val="0"/>
              </a:spcBef>
              <a:spcAft>
                <a:spcPts val="0"/>
              </a:spcAft>
              <a:buSzPct val="100000"/>
              <a:buChar char="○"/>
            </a:pPr>
            <a:r>
              <a:rPr lang="en-GB"/>
              <a:t>4 Recorded warning (red card) – 15 mins  lost  play time </a:t>
            </a:r>
            <a:endParaRPr/>
          </a:p>
          <a:p>
            <a:pPr indent="-297497" lvl="1" marL="914400" rtl="0" algn="l">
              <a:spcBef>
                <a:spcPts val="0"/>
              </a:spcBef>
              <a:spcAft>
                <a:spcPts val="0"/>
              </a:spcAft>
              <a:buSzPct val="100000"/>
              <a:buChar char="○"/>
            </a:pPr>
            <a:r>
              <a:rPr lang="en-GB"/>
              <a:t>5 Taken to HT/Senior Teacher - behaviour discussed and parents informed </a:t>
            </a:r>
            <a:endParaRPr/>
          </a:p>
          <a:p>
            <a:pPr indent="-297497" lvl="1" marL="914400" rtl="0" algn="l">
              <a:spcBef>
                <a:spcPts val="0"/>
              </a:spcBef>
              <a:spcAft>
                <a:spcPts val="0"/>
              </a:spcAft>
              <a:buSzPct val="100000"/>
              <a:buChar char="○"/>
            </a:pPr>
            <a:r>
              <a:rPr lang="en-GB"/>
              <a:t>6.Further sanctions – individual programme withdrawal of privileges or in the case of extreme behaviour - temporary exclusion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xEl>
                                              <p:pRg end="13" st="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E-Safety</a:t>
            </a:r>
            <a:endParaRPr/>
          </a:p>
        </p:txBody>
      </p:sp>
      <p:sp>
        <p:nvSpPr>
          <p:cNvPr id="284" name="Google Shape;284;p4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85" name="Google Shape;285;p4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Wake-up Wednesday updates - National College weekly e-safety information for parents and schools.</a:t>
            </a:r>
            <a:endParaRPr/>
          </a:p>
          <a:p>
            <a:pPr indent="-342900" lvl="0" marL="457200" rtl="0" algn="l">
              <a:spcBef>
                <a:spcPts val="0"/>
              </a:spcBef>
              <a:spcAft>
                <a:spcPts val="0"/>
              </a:spcAft>
              <a:buSzPts val="1800"/>
              <a:buChar char="●"/>
            </a:pPr>
            <a:r>
              <a:rPr lang="en-GB"/>
              <a:t>Issues can arise when children use social media platforms (including WhatsApp) - age restrictions are often minimum age 13 for most social </a:t>
            </a:r>
            <a:r>
              <a:rPr lang="en-GB"/>
              <a:t>media</a:t>
            </a:r>
            <a:r>
              <a:rPr lang="en-GB"/>
              <a:t>.</a:t>
            </a:r>
            <a:endParaRPr/>
          </a:p>
          <a:p>
            <a:pPr indent="-342900" lvl="0" marL="457200" rtl="0" algn="l">
              <a:spcBef>
                <a:spcPts val="0"/>
              </a:spcBef>
              <a:spcAft>
                <a:spcPts val="0"/>
              </a:spcAft>
              <a:buSzPts val="1800"/>
              <a:buChar char="●"/>
            </a:pPr>
            <a:r>
              <a:rPr lang="en-GB"/>
              <a:t>Addressed in PHSE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5">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The School Day</a:t>
            </a:r>
            <a:endParaRPr/>
          </a:p>
        </p:txBody>
      </p:sp>
      <p:sp>
        <p:nvSpPr>
          <p:cNvPr id="73" name="Google Shape;73;p15"/>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 </a:t>
            </a:r>
            <a:endParaRPr/>
          </a:p>
        </p:txBody>
      </p:sp>
      <p:sp>
        <p:nvSpPr>
          <p:cNvPr id="74" name="Google Shape;74;p15"/>
          <p:cNvSpPr txBox="1"/>
          <p:nvPr>
            <p:ph idx="2" type="body"/>
          </p:nvPr>
        </p:nvSpPr>
        <p:spPr>
          <a:xfrm>
            <a:off x="4939500" y="217325"/>
            <a:ext cx="3837000" cy="4202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8.45			Registration</a:t>
            </a:r>
            <a:endParaRPr/>
          </a:p>
          <a:p>
            <a:pPr indent="-342900" lvl="0" marL="457200" rtl="0" algn="l">
              <a:spcBef>
                <a:spcPts val="0"/>
              </a:spcBef>
              <a:spcAft>
                <a:spcPts val="0"/>
              </a:spcAft>
              <a:buSzPts val="1800"/>
              <a:buChar char="●"/>
            </a:pPr>
            <a:r>
              <a:rPr lang="en-GB"/>
              <a:t>8.50 - 9.15	Phonics/Spelling</a:t>
            </a:r>
            <a:endParaRPr/>
          </a:p>
          <a:p>
            <a:pPr indent="-342900" lvl="0" marL="457200" rtl="0" algn="l">
              <a:spcBef>
                <a:spcPts val="0"/>
              </a:spcBef>
              <a:spcAft>
                <a:spcPts val="0"/>
              </a:spcAft>
              <a:buSzPts val="1800"/>
              <a:buChar char="●"/>
            </a:pPr>
            <a:r>
              <a:rPr lang="en-GB"/>
              <a:t>9.15 - 9.30	Collective Worship</a:t>
            </a:r>
            <a:endParaRPr/>
          </a:p>
          <a:p>
            <a:pPr indent="-342900" lvl="0" marL="457200" rtl="0" algn="l">
              <a:spcBef>
                <a:spcPts val="0"/>
              </a:spcBef>
              <a:spcAft>
                <a:spcPts val="0"/>
              </a:spcAft>
              <a:buSzPts val="1800"/>
              <a:buChar char="●"/>
            </a:pPr>
            <a:r>
              <a:rPr lang="en-GB"/>
              <a:t>9.30 - 10.30	Session 1</a:t>
            </a:r>
            <a:endParaRPr/>
          </a:p>
          <a:p>
            <a:pPr indent="-342900" lvl="0" marL="457200" rtl="0" algn="l">
              <a:spcBef>
                <a:spcPts val="0"/>
              </a:spcBef>
              <a:spcAft>
                <a:spcPts val="0"/>
              </a:spcAft>
              <a:buSzPts val="1800"/>
              <a:buChar char="●"/>
            </a:pPr>
            <a:r>
              <a:rPr lang="en-GB"/>
              <a:t>10.30 - 11.00	Break and snack</a:t>
            </a:r>
            <a:endParaRPr/>
          </a:p>
          <a:p>
            <a:pPr indent="-342900" lvl="0" marL="457200" rtl="0" algn="l">
              <a:spcBef>
                <a:spcPts val="0"/>
              </a:spcBef>
              <a:spcAft>
                <a:spcPts val="0"/>
              </a:spcAft>
              <a:buSzPts val="1800"/>
              <a:buChar char="●"/>
            </a:pPr>
            <a:r>
              <a:rPr lang="en-GB"/>
              <a:t>11.00 - 12.00	Session 2</a:t>
            </a:r>
            <a:endParaRPr/>
          </a:p>
          <a:p>
            <a:pPr indent="-342900" lvl="0" marL="457200" rtl="0" algn="l">
              <a:spcBef>
                <a:spcPts val="0"/>
              </a:spcBef>
              <a:spcAft>
                <a:spcPts val="0"/>
              </a:spcAft>
              <a:buSzPts val="1800"/>
              <a:buChar char="●"/>
            </a:pPr>
            <a:r>
              <a:rPr lang="en-GB"/>
              <a:t>12.15 - 1.00	Lunch</a:t>
            </a:r>
            <a:endParaRPr/>
          </a:p>
          <a:p>
            <a:pPr indent="-342900" lvl="0" marL="457200" rtl="0" algn="l">
              <a:spcBef>
                <a:spcPts val="0"/>
              </a:spcBef>
              <a:spcAft>
                <a:spcPts val="0"/>
              </a:spcAft>
              <a:buSzPts val="1800"/>
              <a:buChar char="●"/>
            </a:pPr>
            <a:r>
              <a:rPr lang="en-GB"/>
              <a:t>1.00 - 3.00	Afternoon session</a:t>
            </a:r>
            <a:endParaRPr/>
          </a:p>
          <a:p>
            <a:pPr indent="-342900" lvl="0" marL="457200" rtl="0" algn="l">
              <a:spcBef>
                <a:spcPts val="0"/>
              </a:spcBef>
              <a:spcAft>
                <a:spcPts val="0"/>
              </a:spcAft>
              <a:buSzPts val="1800"/>
              <a:buChar char="●"/>
            </a:pPr>
            <a:r>
              <a:rPr lang="en-GB"/>
              <a:t>3.00-3.15		Class story</a:t>
            </a:r>
            <a:endParaRPr/>
          </a:p>
        </p:txBody>
      </p:sp>
      <p:pic>
        <p:nvPicPr>
          <p:cNvPr id="75" name="Google Shape;75;p15"/>
          <p:cNvPicPr preferRelativeResize="0"/>
          <p:nvPr/>
        </p:nvPicPr>
        <p:blipFill>
          <a:blip r:embed="rId3">
            <a:alphaModFix/>
          </a:blip>
          <a:stretch>
            <a:fillRect/>
          </a:stretch>
        </p:blipFill>
        <p:spPr>
          <a:xfrm>
            <a:off x="1715332" y="118450"/>
            <a:ext cx="1145525" cy="1009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2"/>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Twitter</a:t>
            </a:r>
            <a:endParaRPr/>
          </a:p>
        </p:txBody>
      </p:sp>
      <p:sp>
        <p:nvSpPr>
          <p:cNvPr id="291" name="Google Shape;291;p42"/>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92" name="Google Shape;292;p42"/>
          <p:cNvSpPr txBox="1"/>
          <p:nvPr>
            <p:ph idx="2" type="body"/>
          </p:nvPr>
        </p:nvSpPr>
        <p:spPr>
          <a:xfrm>
            <a:off x="4939500" y="3202000"/>
            <a:ext cx="3837000" cy="1217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GB" u="sng">
                <a:solidFill>
                  <a:schemeClr val="hlink"/>
                </a:solidFill>
                <a:hlinkClick r:id="rId3"/>
              </a:rPr>
              <a:t>https://twitter.com/felton_primary</a:t>
            </a:r>
            <a:r>
              <a:rPr lang="en-GB"/>
              <a:t> </a:t>
            </a:r>
            <a:endParaRPr/>
          </a:p>
        </p:txBody>
      </p:sp>
      <p:pic>
        <p:nvPicPr>
          <p:cNvPr id="293" name="Google Shape;293;p42"/>
          <p:cNvPicPr preferRelativeResize="0"/>
          <p:nvPr/>
        </p:nvPicPr>
        <p:blipFill>
          <a:blip r:embed="rId4">
            <a:alphaModFix/>
          </a:blip>
          <a:stretch>
            <a:fillRect/>
          </a:stretch>
        </p:blipFill>
        <p:spPr>
          <a:xfrm>
            <a:off x="4782692" y="159400"/>
            <a:ext cx="4150624" cy="2912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3"/>
          <p:cNvSpPr txBox="1"/>
          <p:nvPr>
            <p:ph type="title"/>
          </p:nvPr>
        </p:nvSpPr>
        <p:spPr>
          <a:xfrm>
            <a:off x="265500" y="300275"/>
            <a:ext cx="4045200" cy="652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Calendar</a:t>
            </a:r>
            <a:endParaRPr/>
          </a:p>
        </p:txBody>
      </p:sp>
      <p:sp>
        <p:nvSpPr>
          <p:cNvPr id="299" name="Google Shape;299;p43"/>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00" name="Google Shape;300;p4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Keen an eye out for key dates on Mrs Lucas’ monthly newsletter and the school website.</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Lots of dates for the whole year have been put on the most recent newsletter that went out at the beginning of the year. </a:t>
            </a:r>
            <a:endParaRPr/>
          </a:p>
        </p:txBody>
      </p:sp>
      <p:pic>
        <p:nvPicPr>
          <p:cNvPr id="301" name="Google Shape;301;p43"/>
          <p:cNvPicPr preferRelativeResize="0"/>
          <p:nvPr/>
        </p:nvPicPr>
        <p:blipFill>
          <a:blip r:embed="rId3">
            <a:alphaModFix/>
          </a:blip>
          <a:stretch>
            <a:fillRect/>
          </a:stretch>
        </p:blipFill>
        <p:spPr>
          <a:xfrm>
            <a:off x="353448" y="1142875"/>
            <a:ext cx="4137324" cy="3500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ph type="title"/>
          </p:nvPr>
        </p:nvSpPr>
        <p:spPr>
          <a:xfrm>
            <a:off x="265500" y="1181700"/>
            <a:ext cx="4045200" cy="153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2023-24 Curriculum Overview </a:t>
            </a:r>
            <a:endParaRPr/>
          </a:p>
        </p:txBody>
      </p:sp>
      <p:sp>
        <p:nvSpPr>
          <p:cNvPr id="307" name="Google Shape;307;p4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08" name="Google Shape;308;p4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See school website for 2023-2024 Curriculum Overview.</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Adventurers Class Page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5"/>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Autumn 1 Learning Journey</a:t>
            </a:r>
            <a:endParaRPr/>
          </a:p>
        </p:txBody>
      </p:sp>
      <p:sp>
        <p:nvSpPr>
          <p:cNvPr id="314" name="Google Shape;314;p45"/>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15" name="Google Shape;315;p4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See school website for Autumn 1 Learning Journey.</a:t>
            </a:r>
            <a:endParaRPr/>
          </a:p>
          <a:p>
            <a:pPr indent="0" lvl="0" marL="0" rtl="0" algn="l">
              <a:spcBef>
                <a:spcPts val="1200"/>
              </a:spcBef>
              <a:spcAft>
                <a:spcPts val="1200"/>
              </a:spcAft>
              <a:buNone/>
            </a:pPr>
            <a:r>
              <a:rPr lang="en-GB"/>
              <a:t>Adventurers Class Page - Super Stars!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6"/>
          <p:cNvSpPr txBox="1"/>
          <p:nvPr>
            <p:ph type="title"/>
          </p:nvPr>
        </p:nvSpPr>
        <p:spPr>
          <a:xfrm>
            <a:off x="265500" y="0"/>
            <a:ext cx="4045200" cy="1214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 Screening Check</a:t>
            </a:r>
            <a:endParaRPr/>
          </a:p>
        </p:txBody>
      </p:sp>
      <p:sp>
        <p:nvSpPr>
          <p:cNvPr id="321" name="Google Shape;321;p46"/>
          <p:cNvSpPr txBox="1"/>
          <p:nvPr>
            <p:ph idx="1" type="subTitle"/>
          </p:nvPr>
        </p:nvSpPr>
        <p:spPr>
          <a:xfrm>
            <a:off x="88500" y="1214400"/>
            <a:ext cx="4399200" cy="1345500"/>
          </a:xfrm>
          <a:prstGeom prst="rect">
            <a:avLst/>
          </a:prstGeom>
        </p:spPr>
        <p:txBody>
          <a:bodyPr anchorCtr="0" anchor="t" bIns="91425" lIns="91425" spcFirstLastPara="1" rIns="91425" wrap="square" tIns="91425">
            <a:normAutofit fontScale="85000"/>
          </a:bodyPr>
          <a:lstStyle/>
          <a:p>
            <a:pPr indent="-325755" lvl="0" marL="457200" rtl="0" algn="l">
              <a:lnSpc>
                <a:spcPct val="115000"/>
              </a:lnSpc>
              <a:spcBef>
                <a:spcPts val="0"/>
              </a:spcBef>
              <a:spcAft>
                <a:spcPts val="0"/>
              </a:spcAft>
              <a:buClr>
                <a:schemeClr val="lt1"/>
              </a:buClr>
              <a:buSzPct val="100000"/>
              <a:buFont typeface="Calibri"/>
              <a:buChar char="●"/>
            </a:pPr>
            <a:r>
              <a:rPr lang="en-GB" sz="1800" u="sng">
                <a:solidFill>
                  <a:schemeClr val="accent5"/>
                </a:solidFill>
                <a:latin typeface="Calibri"/>
                <a:ea typeface="Calibri"/>
                <a:cs typeface="Calibri"/>
                <a:sym typeface="Calibri"/>
                <a:hlinkClick r:id="rId3">
                  <a:extLst>
                    <a:ext uri="{A12FA001-AC4F-418D-AE19-62706E023703}">
                      <ahyp:hlinkClr val="tx"/>
                    </a:ext>
                  </a:extLst>
                </a:hlinkClick>
              </a:rPr>
              <a:t>https://assets.publishing.service.gov.uk/government/uploads/system/uploads/attachment_data/file/1164731/Information_for_parents_-_2023_phonics_screening_check.pdf</a:t>
            </a:r>
            <a:r>
              <a:rPr lang="en-GB" sz="1800">
                <a:solidFill>
                  <a:schemeClr val="lt1"/>
                </a:solidFill>
                <a:latin typeface="Calibri"/>
                <a:ea typeface="Calibri"/>
                <a:cs typeface="Calibri"/>
                <a:sym typeface="Calibri"/>
              </a:rPr>
              <a:t> </a:t>
            </a:r>
            <a:endParaRPr/>
          </a:p>
        </p:txBody>
      </p:sp>
      <p:sp>
        <p:nvSpPr>
          <p:cNvPr id="322" name="Google Shape;322;p46"/>
          <p:cNvSpPr txBox="1"/>
          <p:nvPr>
            <p:ph idx="2" type="body"/>
          </p:nvPr>
        </p:nvSpPr>
        <p:spPr>
          <a:xfrm>
            <a:off x="4939500" y="260800"/>
            <a:ext cx="3837000" cy="4607400"/>
          </a:xfrm>
          <a:prstGeom prst="rect">
            <a:avLst/>
          </a:prstGeom>
        </p:spPr>
        <p:txBody>
          <a:bodyPr anchorCtr="0" anchor="ctr" bIns="91425" lIns="91425" spcFirstLastPara="1" rIns="91425" wrap="square" tIns="91425">
            <a:normAutofit fontScale="70000"/>
          </a:bodyPr>
          <a:lstStyle/>
          <a:p>
            <a:pPr indent="-308610" lvl="0" marL="457200" rtl="0" algn="l">
              <a:spcBef>
                <a:spcPts val="0"/>
              </a:spcBef>
              <a:spcAft>
                <a:spcPts val="0"/>
              </a:spcAft>
              <a:buSzPct val="100000"/>
              <a:buChar char="●"/>
            </a:pPr>
            <a:r>
              <a:rPr lang="en-GB"/>
              <a:t>The phonics screening check contains 40 words divided into two sections of 20 words. Both sections contain a mixture of real words and pseudo-words. Pseduo-words are words that are phonically decodable but are not actual words with an associated meaning. Pseudo-words are included in the check specifcally to assess whether your child can decode a word using their phonics skills. All pseudo-words in the check are accompanied by a picture of an imaginary creature. Children are taught that when a word has a creature next to it, it is a pseudo-word. This is to ensure that they are not trying to match the pseudoword to a word in their vocabulary. The check is designed to give teachers information on how your child is progressing in phonics. It will help to identify whether your child needs additional support at this stage so that they do not fall behind in this vital early reading skill. </a:t>
            </a:r>
            <a:endParaRPr/>
          </a:p>
        </p:txBody>
      </p:sp>
      <p:pic>
        <p:nvPicPr>
          <p:cNvPr id="323" name="Google Shape;323;p46"/>
          <p:cNvPicPr preferRelativeResize="0"/>
          <p:nvPr/>
        </p:nvPicPr>
        <p:blipFill>
          <a:blip r:embed="rId4">
            <a:alphaModFix/>
          </a:blip>
          <a:stretch>
            <a:fillRect/>
          </a:stretch>
        </p:blipFill>
        <p:spPr>
          <a:xfrm>
            <a:off x="88500" y="2660100"/>
            <a:ext cx="2036842" cy="2278800"/>
          </a:xfrm>
          <a:prstGeom prst="rect">
            <a:avLst/>
          </a:prstGeom>
          <a:noFill/>
          <a:ln>
            <a:noFill/>
          </a:ln>
        </p:spPr>
      </p:pic>
      <p:pic>
        <p:nvPicPr>
          <p:cNvPr id="324" name="Google Shape;324;p46"/>
          <p:cNvPicPr preferRelativeResize="0"/>
          <p:nvPr/>
        </p:nvPicPr>
        <p:blipFill>
          <a:blip r:embed="rId5">
            <a:alphaModFix/>
          </a:blip>
          <a:stretch>
            <a:fillRect/>
          </a:stretch>
        </p:blipFill>
        <p:spPr>
          <a:xfrm>
            <a:off x="2125342" y="2660100"/>
            <a:ext cx="2031489" cy="2278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7"/>
          <p:cNvSpPr txBox="1"/>
          <p:nvPr>
            <p:ph type="title"/>
          </p:nvPr>
        </p:nvSpPr>
        <p:spPr>
          <a:xfrm>
            <a:off x="265500" y="117500"/>
            <a:ext cx="4045200" cy="496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SzPct val="35106"/>
              <a:buNone/>
            </a:pPr>
            <a:r>
              <a:rPr lang="en-GB" sz="2820"/>
              <a:t>Phonics Screening Check</a:t>
            </a:r>
            <a:endParaRPr sz="2820"/>
          </a:p>
        </p:txBody>
      </p:sp>
      <p:sp>
        <p:nvSpPr>
          <p:cNvPr id="330" name="Google Shape;330;p47"/>
          <p:cNvSpPr txBox="1"/>
          <p:nvPr>
            <p:ph idx="2" type="body"/>
          </p:nvPr>
        </p:nvSpPr>
        <p:spPr>
          <a:xfrm>
            <a:off x="4939500" y="260800"/>
            <a:ext cx="3837000" cy="4607400"/>
          </a:xfrm>
          <a:prstGeom prst="rect">
            <a:avLst/>
          </a:prstGeom>
        </p:spPr>
        <p:txBody>
          <a:bodyPr anchorCtr="0" anchor="ctr" bIns="91425" lIns="91425" spcFirstLastPara="1" rIns="91425" wrap="square" tIns="91425">
            <a:normAutofit fontScale="70000"/>
          </a:bodyPr>
          <a:lstStyle/>
          <a:p>
            <a:pPr indent="-308610" lvl="0" marL="457200" rtl="0" algn="l">
              <a:spcBef>
                <a:spcPts val="0"/>
              </a:spcBef>
              <a:spcAft>
                <a:spcPts val="0"/>
              </a:spcAft>
              <a:buSzPct val="100000"/>
              <a:buChar char="●"/>
            </a:pPr>
            <a:r>
              <a:rPr lang="en-GB"/>
              <a:t>The phonics screening check contains 40 words divided into two sections of 20 words. Both sections contain a mixture of real words and pseudo-words (alien words). Pseduo-words are words that are phonically decodable but are not actual words with an associated meaning. Pseudo-words are included in the check specifcally to assess whether your child can decode a word using their phonics skills. All pseudo-words in the check are accompanied by a picture of an imaginary creature. Children are taught that when a word has a creature next to it, it is a pseudo-word. This is to ensure that they are not trying to match the pseudoword to a word in their vocabulary. The check is designed to give teachers information on how your child is progressing in phonics. It will help to identify whether your child needs additional support at this stage so that they do not fall behind in this vital early reading skill. </a:t>
            </a:r>
            <a:endParaRPr/>
          </a:p>
        </p:txBody>
      </p:sp>
      <p:pic>
        <p:nvPicPr>
          <p:cNvPr id="331" name="Google Shape;331;p47"/>
          <p:cNvPicPr preferRelativeResize="0"/>
          <p:nvPr/>
        </p:nvPicPr>
        <p:blipFill>
          <a:blip r:embed="rId3">
            <a:alphaModFix/>
          </a:blip>
          <a:stretch>
            <a:fillRect/>
          </a:stretch>
        </p:blipFill>
        <p:spPr>
          <a:xfrm>
            <a:off x="265500" y="783600"/>
            <a:ext cx="2055825" cy="2278799"/>
          </a:xfrm>
          <a:prstGeom prst="rect">
            <a:avLst/>
          </a:prstGeom>
          <a:noFill/>
          <a:ln>
            <a:noFill/>
          </a:ln>
        </p:spPr>
      </p:pic>
      <p:pic>
        <p:nvPicPr>
          <p:cNvPr id="332" name="Google Shape;332;p47"/>
          <p:cNvPicPr preferRelativeResize="0"/>
          <p:nvPr/>
        </p:nvPicPr>
        <p:blipFill>
          <a:blip r:embed="rId4">
            <a:alphaModFix/>
          </a:blip>
          <a:stretch>
            <a:fillRect/>
          </a:stretch>
        </p:blipFill>
        <p:spPr>
          <a:xfrm>
            <a:off x="2360625" y="783600"/>
            <a:ext cx="2004459" cy="2278800"/>
          </a:xfrm>
          <a:prstGeom prst="rect">
            <a:avLst/>
          </a:prstGeom>
          <a:noFill/>
          <a:ln>
            <a:noFill/>
          </a:ln>
        </p:spPr>
      </p:pic>
      <p:pic>
        <p:nvPicPr>
          <p:cNvPr id="333" name="Google Shape;333;p47"/>
          <p:cNvPicPr preferRelativeResize="0"/>
          <p:nvPr/>
        </p:nvPicPr>
        <p:blipFill>
          <a:blip r:embed="rId5">
            <a:alphaModFix/>
          </a:blip>
          <a:stretch>
            <a:fillRect/>
          </a:stretch>
        </p:blipFill>
        <p:spPr>
          <a:xfrm>
            <a:off x="1387650" y="3140623"/>
            <a:ext cx="1638919" cy="1833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8"/>
          <p:cNvSpPr txBox="1"/>
          <p:nvPr>
            <p:ph type="title"/>
          </p:nvPr>
        </p:nvSpPr>
        <p:spPr>
          <a:xfrm>
            <a:off x="213275" y="1436000"/>
            <a:ext cx="4045200" cy="113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891"/>
              <a:buNone/>
            </a:pPr>
            <a:r>
              <a:rPr lang="en-GB" sz="3038"/>
              <a:t>No SATs for Year 2 this year! </a:t>
            </a:r>
            <a:endParaRPr sz="3038"/>
          </a:p>
        </p:txBody>
      </p:sp>
      <p:sp>
        <p:nvSpPr>
          <p:cNvPr id="339" name="Google Shape;339;p48"/>
          <p:cNvSpPr txBox="1"/>
          <p:nvPr>
            <p:ph idx="2" type="body"/>
          </p:nvPr>
        </p:nvSpPr>
        <p:spPr>
          <a:xfrm>
            <a:off x="4939500" y="260800"/>
            <a:ext cx="3837000" cy="46074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Transition Plans </a:t>
            </a:r>
            <a:endParaRPr/>
          </a:p>
        </p:txBody>
      </p:sp>
      <p:sp>
        <p:nvSpPr>
          <p:cNvPr id="345" name="Google Shape;345;p4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46" name="Google Shape;346;p4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A morning in July where children in Year 2 will be able to go into Voyagers for transition activities and meet the KS2 staff.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0"/>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Visits, Felton Mile and Swimming</a:t>
            </a:r>
            <a:endParaRPr/>
          </a:p>
        </p:txBody>
      </p:sp>
      <p:sp>
        <p:nvSpPr>
          <p:cNvPr id="352" name="Google Shape;352;p50"/>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53" name="Google Shape;353;p5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Visits</a:t>
            </a:r>
            <a:endParaRPr/>
          </a:p>
          <a:p>
            <a:pPr indent="0" lvl="0" marL="0" rtl="0" algn="l">
              <a:spcBef>
                <a:spcPts val="1200"/>
              </a:spcBef>
              <a:spcAft>
                <a:spcPts val="0"/>
              </a:spcAft>
              <a:buNone/>
            </a:pPr>
            <a:r>
              <a:rPr lang="en-GB"/>
              <a:t>Felton Mile on a Thursday morning. Any parent help would be greatly appreciated. Either to run or to help marshall. </a:t>
            </a:r>
            <a:endParaRPr/>
          </a:p>
          <a:p>
            <a:pPr indent="0" lvl="0" marL="0" rtl="0" algn="l">
              <a:spcBef>
                <a:spcPts val="1200"/>
              </a:spcBef>
              <a:spcAft>
                <a:spcPts val="1200"/>
              </a:spcAft>
              <a:buNone/>
            </a:pPr>
            <a:r>
              <a:rPr lang="en-GB"/>
              <a:t>Swimming in Spring Term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1"/>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FSFA</a:t>
            </a:r>
            <a:endParaRPr/>
          </a:p>
        </p:txBody>
      </p:sp>
      <p:sp>
        <p:nvSpPr>
          <p:cNvPr id="359" name="Google Shape;359;p51"/>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29th September FSFA MacMillan Coffee Morning!</a:t>
            </a:r>
            <a:endParaRPr/>
          </a:p>
        </p:txBody>
      </p:sp>
      <p:sp>
        <p:nvSpPr>
          <p:cNvPr id="360" name="Google Shape;360;p5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361" name="Google Shape;361;p51"/>
          <p:cNvPicPr preferRelativeResize="0"/>
          <p:nvPr/>
        </p:nvPicPr>
        <p:blipFill>
          <a:blip r:embed="rId3">
            <a:alphaModFix/>
          </a:blip>
          <a:stretch>
            <a:fillRect/>
          </a:stretch>
        </p:blipFill>
        <p:spPr>
          <a:xfrm>
            <a:off x="5278575" y="802606"/>
            <a:ext cx="3318618" cy="3695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265500" y="52225"/>
            <a:ext cx="4045200" cy="7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a:t>
            </a:r>
            <a:endParaRPr/>
          </a:p>
        </p:txBody>
      </p:sp>
      <p:sp>
        <p:nvSpPr>
          <p:cNvPr id="81" name="Google Shape;81;p16"/>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a:bodyPr>
          <a:lstStyle/>
          <a:p>
            <a:pPr indent="-349250" lvl="0" marL="457200" marR="0" rtl="0" algn="l">
              <a:lnSpc>
                <a:spcPct val="115000"/>
              </a:lnSpc>
              <a:spcBef>
                <a:spcPts val="0"/>
              </a:spcBef>
              <a:spcAft>
                <a:spcPts val="0"/>
              </a:spcAft>
              <a:buSzPts val="1900"/>
              <a:buChar char="●"/>
            </a:pPr>
            <a:r>
              <a:rPr lang="en-GB" sz="1900"/>
              <a:t>Phonics and spelling groups based upon recent phonics &amp;  spelling assessments.</a:t>
            </a:r>
            <a:endParaRPr sz="1900"/>
          </a:p>
          <a:p>
            <a:pPr indent="-349250" lvl="0" marL="457200" marR="0" rtl="0" algn="l">
              <a:lnSpc>
                <a:spcPct val="115000"/>
              </a:lnSpc>
              <a:spcBef>
                <a:spcPts val="0"/>
              </a:spcBef>
              <a:spcAft>
                <a:spcPts val="0"/>
              </a:spcAft>
              <a:buSzPts val="1900"/>
              <a:buChar char="●"/>
            </a:pPr>
            <a:r>
              <a:rPr lang="en-GB" sz="1900"/>
              <a:t>Spelling overviews for each group will be sent home</a:t>
            </a:r>
            <a:endParaRPr sz="1900"/>
          </a:p>
          <a:p>
            <a:pPr indent="-349250" lvl="0" marL="457200" marR="0" rtl="0" algn="l">
              <a:lnSpc>
                <a:spcPct val="115000"/>
              </a:lnSpc>
              <a:spcBef>
                <a:spcPts val="0"/>
              </a:spcBef>
              <a:spcAft>
                <a:spcPts val="0"/>
              </a:spcAft>
              <a:buSzPts val="1900"/>
              <a:buChar char="●"/>
            </a:pPr>
            <a:r>
              <a:rPr lang="en-GB" sz="1900"/>
              <a:t>No weekly spelling ‘tests’ - the focus will be application of spelling rules in the children’s writing.</a:t>
            </a:r>
            <a:endParaRPr sz="1900"/>
          </a:p>
          <a:p>
            <a:pPr indent="0" lvl="0" marL="0" marR="0" rtl="0" algn="l">
              <a:lnSpc>
                <a:spcPct val="115000"/>
              </a:lnSpc>
              <a:spcBef>
                <a:spcPts val="1200"/>
              </a:spcBef>
              <a:spcAft>
                <a:spcPts val="0"/>
              </a:spcAft>
              <a:buNone/>
            </a:pPr>
            <a:r>
              <a:t/>
            </a:r>
            <a:endParaRPr sz="1900"/>
          </a:p>
          <a:p>
            <a:pPr indent="0" lvl="0" marL="0" marR="0" rtl="0" algn="l">
              <a:lnSpc>
                <a:spcPct val="115000"/>
              </a:lnSpc>
              <a:spcBef>
                <a:spcPts val="1200"/>
              </a:spcBef>
              <a:spcAft>
                <a:spcPts val="1200"/>
              </a:spcAft>
              <a:buNone/>
            </a:pPr>
            <a:r>
              <a:t/>
            </a:r>
            <a:endParaRPr sz="1900"/>
          </a:p>
        </p:txBody>
      </p:sp>
      <p:pic>
        <p:nvPicPr>
          <p:cNvPr id="82" name="Google Shape;82;p16"/>
          <p:cNvPicPr preferRelativeResize="0"/>
          <p:nvPr/>
        </p:nvPicPr>
        <p:blipFill>
          <a:blip r:embed="rId3">
            <a:alphaModFix/>
          </a:blip>
          <a:stretch>
            <a:fillRect/>
          </a:stretch>
        </p:blipFill>
        <p:spPr>
          <a:xfrm>
            <a:off x="75175" y="1222625"/>
            <a:ext cx="4634701" cy="321216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2"/>
          <p:cNvSpPr txBox="1"/>
          <p:nvPr>
            <p:ph type="title"/>
          </p:nvPr>
        </p:nvSpPr>
        <p:spPr>
          <a:xfrm>
            <a:off x="265500" y="326375"/>
            <a:ext cx="4045200" cy="1044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2"/>
              </a:buClr>
              <a:buSzPts val="1100"/>
              <a:buFont typeface="Arial"/>
              <a:buNone/>
            </a:pPr>
            <a:r>
              <a:rPr lang="en-GB"/>
              <a:t>Thank you!! </a:t>
            </a:r>
            <a:endParaRPr/>
          </a:p>
        </p:txBody>
      </p:sp>
      <p:sp>
        <p:nvSpPr>
          <p:cNvPr id="367" name="Google Shape;367;p5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Any questions please feel free to get in touch.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GB"/>
              <a:t>I am more than happy to answer any questions you may have.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265500" y="52225"/>
            <a:ext cx="4045200" cy="7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a:t>
            </a:r>
            <a:endParaRPr/>
          </a:p>
        </p:txBody>
      </p:sp>
      <p:sp>
        <p:nvSpPr>
          <p:cNvPr id="88" name="Google Shape;88;p17"/>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lnSpcReduction="20000"/>
          </a:bodyPr>
          <a:lstStyle/>
          <a:p>
            <a:pPr indent="-381000" lvl="0" marL="457200" rtl="0" algn="l">
              <a:spcBef>
                <a:spcPts val="0"/>
              </a:spcBef>
              <a:spcAft>
                <a:spcPts val="0"/>
              </a:spcAft>
              <a:buSzPts val="2400"/>
              <a:buChar char="●"/>
            </a:pPr>
            <a:r>
              <a:rPr lang="en-GB" sz="1700"/>
              <a:t>Phonemes are the smallest units of sound within a language. They are represented in writing by symbols known as </a:t>
            </a:r>
            <a:r>
              <a:rPr lang="en-GB" sz="1700" u="sng">
                <a:hlinkClick r:id="rId3"/>
              </a:rPr>
              <a:t>graphemes</a:t>
            </a:r>
            <a:r>
              <a:rPr lang="en-GB" sz="1700"/>
              <a:t>, and they help us to distinguish one word from another.</a:t>
            </a:r>
            <a:endParaRPr sz="1700"/>
          </a:p>
          <a:p>
            <a:pPr indent="0" lvl="0" marL="457200" rtl="0" algn="l">
              <a:spcBef>
                <a:spcPts val="1500"/>
              </a:spcBef>
              <a:spcAft>
                <a:spcPts val="0"/>
              </a:spcAft>
              <a:buNone/>
            </a:pPr>
            <a:r>
              <a:t/>
            </a:r>
            <a:endParaRPr sz="1700"/>
          </a:p>
          <a:p>
            <a:pPr indent="-381000" lvl="0" marL="457200" rtl="0" algn="l">
              <a:spcBef>
                <a:spcPts val="1500"/>
              </a:spcBef>
              <a:spcAft>
                <a:spcPts val="0"/>
              </a:spcAft>
              <a:buSzPts val="2400"/>
              <a:buChar char="●"/>
            </a:pPr>
            <a:r>
              <a:rPr lang="en-GB" sz="1700"/>
              <a:t>Children will learn about phonemes during </a:t>
            </a:r>
            <a:r>
              <a:rPr lang="en-GB" sz="1700" u="sng">
                <a:hlinkClick r:id="rId4"/>
              </a:rPr>
              <a:t>phonics</a:t>
            </a:r>
            <a:r>
              <a:rPr lang="en-GB" sz="1700"/>
              <a:t>, the study of sounds. For instance, they might learn how the word ‘dog’ is made up of three phonemes: /d/, /o/ and /g/</a:t>
            </a:r>
            <a:endParaRPr sz="1900"/>
          </a:p>
          <a:p>
            <a:pPr indent="0" lvl="0" marL="0" marR="0" rtl="0" algn="l">
              <a:lnSpc>
                <a:spcPct val="115000"/>
              </a:lnSpc>
              <a:spcBef>
                <a:spcPts val="1500"/>
              </a:spcBef>
              <a:spcAft>
                <a:spcPts val="1200"/>
              </a:spcAft>
              <a:buNone/>
            </a:pPr>
            <a:r>
              <a:t/>
            </a:r>
            <a:endParaRPr sz="1900"/>
          </a:p>
        </p:txBody>
      </p:sp>
      <p:sp>
        <p:nvSpPr>
          <p:cNvPr id="89" name="Google Shape;89;p17"/>
          <p:cNvSpPr txBox="1"/>
          <p:nvPr/>
        </p:nvSpPr>
        <p:spPr>
          <a:xfrm>
            <a:off x="104425" y="926875"/>
            <a:ext cx="3955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t/>
            </a:r>
            <a:endParaRPr sz="1200">
              <a:solidFill>
                <a:schemeClr val="accent1"/>
              </a:solidFill>
              <a:highlight>
                <a:srgbClr val="FFFFFF"/>
              </a:highlight>
            </a:endParaRPr>
          </a:p>
        </p:txBody>
      </p:sp>
      <p:pic>
        <p:nvPicPr>
          <p:cNvPr id="90" name="Google Shape;90;p17"/>
          <p:cNvPicPr preferRelativeResize="0"/>
          <p:nvPr/>
        </p:nvPicPr>
        <p:blipFill>
          <a:blip r:embed="rId5">
            <a:alphaModFix/>
          </a:blip>
          <a:stretch>
            <a:fillRect/>
          </a:stretch>
        </p:blipFill>
        <p:spPr>
          <a:xfrm>
            <a:off x="-29250" y="1466125"/>
            <a:ext cx="4634701" cy="19412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8"/>
          <p:cNvSpPr txBox="1"/>
          <p:nvPr>
            <p:ph type="title"/>
          </p:nvPr>
        </p:nvSpPr>
        <p:spPr>
          <a:xfrm>
            <a:off x="265500" y="52225"/>
            <a:ext cx="4045200" cy="7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a:t>
            </a:r>
            <a:endParaRPr/>
          </a:p>
        </p:txBody>
      </p:sp>
      <p:sp>
        <p:nvSpPr>
          <p:cNvPr id="96" name="Google Shape;96;p18"/>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a:bodyPr>
          <a:lstStyle/>
          <a:p>
            <a:pPr indent="-381000" lvl="0" marL="457200" rtl="0" algn="l">
              <a:spcBef>
                <a:spcPts val="0"/>
              </a:spcBef>
              <a:spcAft>
                <a:spcPts val="0"/>
              </a:spcAft>
              <a:buSzPts val="2400"/>
              <a:buChar char="●"/>
            </a:pPr>
            <a:r>
              <a:rPr lang="en-GB" sz="1700"/>
              <a:t>Digraphs are two letters that make one sound.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marR="0" rtl="0" algn="l">
              <a:lnSpc>
                <a:spcPct val="115000"/>
              </a:lnSpc>
              <a:spcBef>
                <a:spcPts val="1500"/>
              </a:spcBef>
              <a:spcAft>
                <a:spcPts val="1200"/>
              </a:spcAft>
              <a:buNone/>
            </a:pPr>
            <a:r>
              <a:t/>
            </a:r>
            <a:endParaRPr sz="1900"/>
          </a:p>
        </p:txBody>
      </p:sp>
      <p:sp>
        <p:nvSpPr>
          <p:cNvPr id="97" name="Google Shape;97;p18"/>
          <p:cNvSpPr txBox="1"/>
          <p:nvPr/>
        </p:nvSpPr>
        <p:spPr>
          <a:xfrm>
            <a:off x="104425" y="926875"/>
            <a:ext cx="3955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t/>
            </a:r>
            <a:endParaRPr sz="1200">
              <a:solidFill>
                <a:schemeClr val="accent1"/>
              </a:solidFill>
              <a:highlight>
                <a:srgbClr val="FFFFFF"/>
              </a:highlight>
            </a:endParaRPr>
          </a:p>
        </p:txBody>
      </p:sp>
      <p:pic>
        <p:nvPicPr>
          <p:cNvPr id="98" name="Google Shape;98;p18"/>
          <p:cNvPicPr preferRelativeResize="0"/>
          <p:nvPr/>
        </p:nvPicPr>
        <p:blipFill>
          <a:blip r:embed="rId3">
            <a:alphaModFix/>
          </a:blip>
          <a:stretch>
            <a:fillRect/>
          </a:stretch>
        </p:blipFill>
        <p:spPr>
          <a:xfrm>
            <a:off x="1026013" y="1749813"/>
            <a:ext cx="6543675" cy="1952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56900" y="0"/>
            <a:ext cx="4045200" cy="7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a:t>
            </a:r>
            <a:endParaRPr/>
          </a:p>
        </p:txBody>
      </p:sp>
      <p:sp>
        <p:nvSpPr>
          <p:cNvPr id="104" name="Google Shape;104;p19"/>
          <p:cNvSpPr txBox="1"/>
          <p:nvPr>
            <p:ph idx="2" type="body"/>
          </p:nvPr>
        </p:nvSpPr>
        <p:spPr>
          <a:xfrm>
            <a:off x="4936113" y="370975"/>
            <a:ext cx="3837000" cy="4245300"/>
          </a:xfrm>
          <a:prstGeom prst="rect">
            <a:avLst/>
          </a:prstGeom>
        </p:spPr>
        <p:txBody>
          <a:bodyPr anchorCtr="0" anchor="ctr" bIns="91425" lIns="91425" spcFirstLastPara="1" rIns="91425" wrap="square" tIns="91425">
            <a:normAutofit lnSpcReduction="10000"/>
          </a:bodyPr>
          <a:lstStyle/>
          <a:p>
            <a:pPr indent="-381000" lvl="0" marL="457200" rtl="0" algn="l">
              <a:spcBef>
                <a:spcPts val="0"/>
              </a:spcBef>
              <a:spcAft>
                <a:spcPts val="0"/>
              </a:spcAft>
              <a:buSzPts val="2400"/>
              <a:buChar char="●"/>
            </a:pPr>
            <a:r>
              <a:rPr lang="en-GB" sz="1700"/>
              <a:t>Split digraph</a:t>
            </a:r>
            <a:endParaRPr sz="1700"/>
          </a:p>
          <a:p>
            <a:pPr indent="0" lvl="0" marL="0" rtl="0" algn="l">
              <a:spcBef>
                <a:spcPts val="1500"/>
              </a:spcBef>
              <a:spcAft>
                <a:spcPts val="0"/>
              </a:spcAft>
              <a:buNone/>
            </a:pPr>
            <a:r>
              <a:rPr lang="en-GB" sz="1700"/>
              <a:t>Sometimes the two letters are not next to each other.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marR="0" rtl="0" algn="l">
              <a:lnSpc>
                <a:spcPct val="115000"/>
              </a:lnSpc>
              <a:spcBef>
                <a:spcPts val="1500"/>
              </a:spcBef>
              <a:spcAft>
                <a:spcPts val="1200"/>
              </a:spcAft>
              <a:buNone/>
            </a:pPr>
            <a:r>
              <a:t/>
            </a:r>
            <a:endParaRPr sz="1900"/>
          </a:p>
        </p:txBody>
      </p:sp>
      <p:pic>
        <p:nvPicPr>
          <p:cNvPr id="105" name="Google Shape;105;p19"/>
          <p:cNvPicPr preferRelativeResize="0"/>
          <p:nvPr/>
        </p:nvPicPr>
        <p:blipFill rotWithShape="1">
          <a:blip r:embed="rId3">
            <a:alphaModFix/>
          </a:blip>
          <a:srcRect b="51179" l="0" r="0" t="0"/>
          <a:stretch/>
        </p:blipFill>
        <p:spPr>
          <a:xfrm>
            <a:off x="2584338" y="1666150"/>
            <a:ext cx="1123950" cy="902125"/>
          </a:xfrm>
          <a:prstGeom prst="rect">
            <a:avLst/>
          </a:prstGeom>
          <a:noFill/>
          <a:ln>
            <a:noFill/>
          </a:ln>
        </p:spPr>
      </p:pic>
      <p:pic>
        <p:nvPicPr>
          <p:cNvPr id="106" name="Google Shape;106;p19"/>
          <p:cNvPicPr preferRelativeResize="0"/>
          <p:nvPr/>
        </p:nvPicPr>
        <p:blipFill rotWithShape="1">
          <a:blip r:embed="rId4">
            <a:alphaModFix/>
          </a:blip>
          <a:srcRect b="0" l="0" r="64321" t="0"/>
          <a:stretch/>
        </p:blipFill>
        <p:spPr>
          <a:xfrm>
            <a:off x="462287" y="1682450"/>
            <a:ext cx="1169050" cy="962025"/>
          </a:xfrm>
          <a:prstGeom prst="rect">
            <a:avLst/>
          </a:prstGeom>
          <a:noFill/>
          <a:ln>
            <a:noFill/>
          </a:ln>
        </p:spPr>
      </p:pic>
      <p:pic>
        <p:nvPicPr>
          <p:cNvPr id="107" name="Google Shape;107;p19"/>
          <p:cNvPicPr preferRelativeResize="0"/>
          <p:nvPr/>
        </p:nvPicPr>
        <p:blipFill rotWithShape="1">
          <a:blip r:embed="rId4">
            <a:alphaModFix/>
          </a:blip>
          <a:srcRect b="0" l="65699" r="0" t="0"/>
          <a:stretch/>
        </p:blipFill>
        <p:spPr>
          <a:xfrm>
            <a:off x="1514088" y="1682450"/>
            <a:ext cx="1123950" cy="962025"/>
          </a:xfrm>
          <a:prstGeom prst="rect">
            <a:avLst/>
          </a:prstGeom>
          <a:noFill/>
          <a:ln>
            <a:noFill/>
          </a:ln>
        </p:spPr>
      </p:pic>
      <p:pic>
        <p:nvPicPr>
          <p:cNvPr id="108" name="Google Shape;108;p19"/>
          <p:cNvPicPr preferRelativeResize="0"/>
          <p:nvPr/>
        </p:nvPicPr>
        <p:blipFill rotWithShape="1">
          <a:blip r:embed="rId3">
            <a:alphaModFix/>
          </a:blip>
          <a:srcRect b="0" l="0" r="0" t="47938"/>
          <a:stretch/>
        </p:blipFill>
        <p:spPr>
          <a:xfrm>
            <a:off x="3628688" y="1682450"/>
            <a:ext cx="1123950" cy="96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265500" y="52225"/>
            <a:ext cx="4045200" cy="7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a:t>
            </a:r>
            <a:endParaRPr/>
          </a:p>
        </p:txBody>
      </p:sp>
      <p:sp>
        <p:nvSpPr>
          <p:cNvPr id="114" name="Google Shape;114;p20"/>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a:bodyPr>
          <a:lstStyle/>
          <a:p>
            <a:pPr indent="-381000" lvl="0" marL="457200" rtl="0" algn="l">
              <a:spcBef>
                <a:spcPts val="0"/>
              </a:spcBef>
              <a:spcAft>
                <a:spcPts val="0"/>
              </a:spcAft>
              <a:buSzPts val="2400"/>
              <a:buChar char="●"/>
            </a:pPr>
            <a:r>
              <a:rPr lang="en-GB" sz="1700"/>
              <a:t>Tri</a:t>
            </a:r>
            <a:r>
              <a:rPr lang="en-GB" sz="1700"/>
              <a:t>graphs are three letters that make one sound.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marR="0" rtl="0" algn="l">
              <a:lnSpc>
                <a:spcPct val="115000"/>
              </a:lnSpc>
              <a:spcBef>
                <a:spcPts val="1500"/>
              </a:spcBef>
              <a:spcAft>
                <a:spcPts val="1200"/>
              </a:spcAft>
              <a:buNone/>
            </a:pPr>
            <a:r>
              <a:t/>
            </a:r>
            <a:endParaRPr sz="1900"/>
          </a:p>
        </p:txBody>
      </p:sp>
      <p:sp>
        <p:nvSpPr>
          <p:cNvPr id="115" name="Google Shape;115;p20"/>
          <p:cNvSpPr txBox="1"/>
          <p:nvPr/>
        </p:nvSpPr>
        <p:spPr>
          <a:xfrm>
            <a:off x="104425" y="926875"/>
            <a:ext cx="3955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t/>
            </a:r>
            <a:endParaRPr sz="1200">
              <a:solidFill>
                <a:schemeClr val="accent1"/>
              </a:solidFill>
              <a:highlight>
                <a:srgbClr val="FFFFFF"/>
              </a:highlight>
            </a:endParaRPr>
          </a:p>
        </p:txBody>
      </p:sp>
      <p:pic>
        <p:nvPicPr>
          <p:cNvPr id="116" name="Google Shape;116;p20"/>
          <p:cNvPicPr preferRelativeResize="0"/>
          <p:nvPr/>
        </p:nvPicPr>
        <p:blipFill>
          <a:blip r:embed="rId3">
            <a:alphaModFix/>
          </a:blip>
          <a:stretch>
            <a:fillRect/>
          </a:stretch>
        </p:blipFill>
        <p:spPr>
          <a:xfrm>
            <a:off x="1692825" y="1466125"/>
            <a:ext cx="2276475" cy="962025"/>
          </a:xfrm>
          <a:prstGeom prst="rect">
            <a:avLst/>
          </a:prstGeom>
          <a:noFill/>
          <a:ln>
            <a:noFill/>
          </a:ln>
        </p:spPr>
      </p:pic>
      <p:pic>
        <p:nvPicPr>
          <p:cNvPr id="117" name="Google Shape;117;p20"/>
          <p:cNvPicPr preferRelativeResize="0"/>
          <p:nvPr/>
        </p:nvPicPr>
        <p:blipFill>
          <a:blip r:embed="rId4">
            <a:alphaModFix/>
          </a:blip>
          <a:stretch>
            <a:fillRect/>
          </a:stretch>
        </p:blipFill>
        <p:spPr>
          <a:xfrm>
            <a:off x="635425" y="1473025"/>
            <a:ext cx="1143000" cy="95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265500" y="52225"/>
            <a:ext cx="4045200" cy="704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Phonics</a:t>
            </a:r>
            <a:endParaRPr/>
          </a:p>
        </p:txBody>
      </p:sp>
      <p:sp>
        <p:nvSpPr>
          <p:cNvPr id="123" name="Google Shape;123;p21"/>
          <p:cNvSpPr txBox="1"/>
          <p:nvPr>
            <p:ph idx="2" type="body"/>
          </p:nvPr>
        </p:nvSpPr>
        <p:spPr>
          <a:xfrm>
            <a:off x="4939500" y="318750"/>
            <a:ext cx="3837000" cy="4245300"/>
          </a:xfrm>
          <a:prstGeom prst="rect">
            <a:avLst/>
          </a:prstGeom>
        </p:spPr>
        <p:txBody>
          <a:bodyPr anchorCtr="0" anchor="ctr" bIns="91425" lIns="91425" spcFirstLastPara="1" rIns="91425" wrap="square" tIns="91425">
            <a:normAutofit fontScale="70000" lnSpcReduction="10000"/>
          </a:bodyPr>
          <a:lstStyle/>
          <a:p>
            <a:pPr indent="-335280" lvl="0" marL="457200" rtl="0" algn="l">
              <a:spcBef>
                <a:spcPts val="0"/>
              </a:spcBef>
              <a:spcAft>
                <a:spcPts val="0"/>
              </a:spcAft>
              <a:buSzPct val="141176"/>
              <a:buChar char="●"/>
            </a:pPr>
            <a:r>
              <a:rPr lang="en-GB" sz="1700"/>
              <a:t>Alternative sounds</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rPr lang="en-GB" sz="1700" u="sng">
                <a:solidFill>
                  <a:schemeClr val="hlink"/>
                </a:solidFill>
                <a:hlinkClick r:id="rId3"/>
              </a:rPr>
              <a:t>https://www.youtube.com/watch?v=vuPUrPNrhOg&amp;list=PLkCyTyvoxZztJbDs1Sp3-9MoywMKBhhwp&amp;index=7</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rPr lang="en-GB" sz="1700"/>
              <a:t>This link gives examples of how to pronounce the sounds. All sounds from pink books to orange books are covered in the 13 video clips.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rtl="0" algn="l">
              <a:spcBef>
                <a:spcPts val="1500"/>
              </a:spcBef>
              <a:spcAft>
                <a:spcPts val="0"/>
              </a:spcAft>
              <a:buNone/>
            </a:pPr>
            <a:r>
              <a:t/>
            </a:r>
            <a:endParaRPr sz="1700"/>
          </a:p>
          <a:p>
            <a:pPr indent="0" lvl="0" marL="0" marR="0" rtl="0" algn="l">
              <a:lnSpc>
                <a:spcPct val="115000"/>
              </a:lnSpc>
              <a:spcBef>
                <a:spcPts val="1500"/>
              </a:spcBef>
              <a:spcAft>
                <a:spcPts val="1200"/>
              </a:spcAft>
              <a:buNone/>
            </a:pPr>
            <a:r>
              <a:t/>
            </a:r>
            <a:endParaRPr sz="1900"/>
          </a:p>
        </p:txBody>
      </p:sp>
      <p:sp>
        <p:nvSpPr>
          <p:cNvPr id="124" name="Google Shape;124;p21"/>
          <p:cNvSpPr txBox="1"/>
          <p:nvPr/>
        </p:nvSpPr>
        <p:spPr>
          <a:xfrm>
            <a:off x="104425" y="926875"/>
            <a:ext cx="39555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500"/>
              </a:spcAft>
              <a:buNone/>
            </a:pPr>
            <a:r>
              <a:t/>
            </a:r>
            <a:endParaRPr sz="1200">
              <a:solidFill>
                <a:schemeClr val="accent1"/>
              </a:solidFill>
              <a:highlight>
                <a:srgbClr val="FFFFFF"/>
              </a:highlight>
            </a:endParaRPr>
          </a:p>
        </p:txBody>
      </p:sp>
      <p:pic>
        <p:nvPicPr>
          <p:cNvPr id="125" name="Google Shape;125;p21"/>
          <p:cNvPicPr preferRelativeResize="0"/>
          <p:nvPr/>
        </p:nvPicPr>
        <p:blipFill>
          <a:blip r:embed="rId4">
            <a:alphaModFix/>
          </a:blip>
          <a:stretch>
            <a:fillRect/>
          </a:stretch>
        </p:blipFill>
        <p:spPr>
          <a:xfrm>
            <a:off x="152400" y="1448575"/>
            <a:ext cx="1764700" cy="1475650"/>
          </a:xfrm>
          <a:prstGeom prst="rect">
            <a:avLst/>
          </a:prstGeom>
          <a:noFill/>
          <a:ln>
            <a:noFill/>
          </a:ln>
        </p:spPr>
      </p:pic>
      <p:pic>
        <p:nvPicPr>
          <p:cNvPr id="126" name="Google Shape;126;p21"/>
          <p:cNvPicPr preferRelativeResize="0"/>
          <p:nvPr/>
        </p:nvPicPr>
        <p:blipFill>
          <a:blip r:embed="rId5">
            <a:alphaModFix/>
          </a:blip>
          <a:stretch>
            <a:fillRect/>
          </a:stretch>
        </p:blipFill>
        <p:spPr>
          <a:xfrm>
            <a:off x="2200050" y="926875"/>
            <a:ext cx="1104900" cy="3533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