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6" r:id="rId30"/>
    <p:sldId id="287" r:id="rId31"/>
    <p:sldId id="288" r:id="rId32"/>
    <p:sldId id="289" r:id="rId33"/>
    <p:sldId id="290" r:id="rId34"/>
    <p:sldId id="291" r:id="rId35"/>
    <p:sldId id="292" r:id="rId36"/>
    <p:sldId id="293"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Raleway" panose="020B0604020202020204" charset="0"/>
      <p:regular r:id="rId43"/>
      <p:bold r:id="rId44"/>
      <p:italic r:id="rId45"/>
      <p:boldItalic r:id="rId46"/>
    </p:embeddedFont>
    <p:embeddedFont>
      <p:font typeface="Lobster" panose="020B060402020202020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Example booklet of phonics book 4 and book 7</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fe82ca3ad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fe82ca3adf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fe82ca3a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fe82ca3a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005edb2347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3005edb2347_0_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00af2ec44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300af2ec44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05edb234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3005edb234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005edb234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005edb234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005edb2347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005edb2347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005edb2347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005edb2347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fe82ca3ad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2fe82ca3adf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txBox="1">
            <a:spLocks noGrp="1"/>
          </p:cNvSpPr>
          <p:nvPr>
            <p:ph type="ctrTitle"/>
          </p:nvPr>
        </p:nvSpPr>
        <p:spPr>
          <a:xfrm>
            <a:off x="485875" y="264475"/>
            <a:ext cx="8183700" cy="147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1"/>
          <p:cNvSpPr txBox="1">
            <a:spLocks noGrp="1"/>
          </p:cNvSpPr>
          <p:nvPr>
            <p:ph type="title" hasCustomPrompt="1"/>
          </p:nvPr>
        </p:nvSpPr>
        <p:spPr>
          <a:xfrm>
            <a:off x="311700" y="743001"/>
            <a:ext cx="8520600" cy="200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Font typeface="Arial"/>
              <a:buNone/>
              <a:defRPr sz="12000">
                <a:latin typeface="Arial"/>
                <a:ea typeface="Arial"/>
                <a:cs typeface="Arial"/>
                <a:sym typeface="Arial"/>
              </a:defRPr>
            </a:lvl1pPr>
            <a:lvl2pPr lvl="1" algn="ctr">
              <a:lnSpc>
                <a:spcPct val="100000"/>
              </a:lnSpc>
              <a:spcBef>
                <a:spcPts val="0"/>
              </a:spcBef>
              <a:spcAft>
                <a:spcPts val="0"/>
              </a:spcAft>
              <a:buSzPts val="12000"/>
              <a:buFont typeface="Arial"/>
              <a:buNone/>
              <a:defRPr sz="12000">
                <a:latin typeface="Arial"/>
                <a:ea typeface="Arial"/>
                <a:cs typeface="Arial"/>
                <a:sym typeface="Arial"/>
              </a:defRPr>
            </a:lvl2pPr>
            <a:lvl3pPr lvl="2" algn="ctr">
              <a:lnSpc>
                <a:spcPct val="100000"/>
              </a:lnSpc>
              <a:spcBef>
                <a:spcPts val="0"/>
              </a:spcBef>
              <a:spcAft>
                <a:spcPts val="0"/>
              </a:spcAft>
              <a:buSzPts val="12000"/>
              <a:buFont typeface="Arial"/>
              <a:buNone/>
              <a:defRPr sz="12000">
                <a:latin typeface="Arial"/>
                <a:ea typeface="Arial"/>
                <a:cs typeface="Arial"/>
                <a:sym typeface="Arial"/>
              </a:defRPr>
            </a:lvl3pPr>
            <a:lvl4pPr lvl="3" algn="ctr">
              <a:lnSpc>
                <a:spcPct val="100000"/>
              </a:lnSpc>
              <a:spcBef>
                <a:spcPts val="0"/>
              </a:spcBef>
              <a:spcAft>
                <a:spcPts val="0"/>
              </a:spcAft>
              <a:buSzPts val="12000"/>
              <a:buFont typeface="Arial"/>
              <a:buNone/>
              <a:defRPr sz="12000">
                <a:latin typeface="Arial"/>
                <a:ea typeface="Arial"/>
                <a:cs typeface="Arial"/>
                <a:sym typeface="Arial"/>
              </a:defRPr>
            </a:lvl4pPr>
            <a:lvl5pPr lvl="4" algn="ctr">
              <a:lnSpc>
                <a:spcPct val="100000"/>
              </a:lnSpc>
              <a:spcBef>
                <a:spcPts val="0"/>
              </a:spcBef>
              <a:spcAft>
                <a:spcPts val="0"/>
              </a:spcAft>
              <a:buSzPts val="12000"/>
              <a:buFont typeface="Arial"/>
              <a:buNone/>
              <a:defRPr sz="12000">
                <a:latin typeface="Arial"/>
                <a:ea typeface="Arial"/>
                <a:cs typeface="Arial"/>
                <a:sym typeface="Arial"/>
              </a:defRPr>
            </a:lvl5pPr>
            <a:lvl6pPr lvl="5" algn="ctr">
              <a:lnSpc>
                <a:spcPct val="100000"/>
              </a:lnSpc>
              <a:spcBef>
                <a:spcPts val="0"/>
              </a:spcBef>
              <a:spcAft>
                <a:spcPts val="0"/>
              </a:spcAft>
              <a:buSzPts val="12000"/>
              <a:buFont typeface="Arial"/>
              <a:buNone/>
              <a:defRPr sz="12000">
                <a:latin typeface="Arial"/>
                <a:ea typeface="Arial"/>
                <a:cs typeface="Arial"/>
                <a:sym typeface="Arial"/>
              </a:defRPr>
            </a:lvl6pPr>
            <a:lvl7pPr lvl="6" algn="ctr">
              <a:lnSpc>
                <a:spcPct val="100000"/>
              </a:lnSpc>
              <a:spcBef>
                <a:spcPts val="0"/>
              </a:spcBef>
              <a:spcAft>
                <a:spcPts val="0"/>
              </a:spcAft>
              <a:buSzPts val="12000"/>
              <a:buFont typeface="Arial"/>
              <a:buNone/>
              <a:defRPr sz="12000">
                <a:latin typeface="Arial"/>
                <a:ea typeface="Arial"/>
                <a:cs typeface="Arial"/>
                <a:sym typeface="Arial"/>
              </a:defRPr>
            </a:lvl7pPr>
            <a:lvl8pPr lvl="7" algn="ctr">
              <a:lnSpc>
                <a:spcPct val="100000"/>
              </a:lnSpc>
              <a:spcBef>
                <a:spcPts val="0"/>
              </a:spcBef>
              <a:spcAft>
                <a:spcPts val="0"/>
              </a:spcAft>
              <a:buSzPts val="12000"/>
              <a:buFont typeface="Arial"/>
              <a:buNone/>
              <a:defRPr sz="12000">
                <a:latin typeface="Arial"/>
                <a:ea typeface="Arial"/>
                <a:cs typeface="Arial"/>
                <a:sym typeface="Arial"/>
              </a:defRPr>
            </a:lvl8pPr>
            <a:lvl9pPr lvl="8" algn="ctr">
              <a:lnSpc>
                <a:spcPct val="100000"/>
              </a:lnSpc>
              <a:spcBef>
                <a:spcPts val="0"/>
              </a:spcBef>
              <a:spcAft>
                <a:spcPts val="0"/>
              </a:spcAft>
              <a:buSzPts val="12000"/>
              <a:buFont typeface="Arial"/>
              <a:buNone/>
              <a:defRPr sz="12000">
                <a:latin typeface="Arial"/>
                <a:ea typeface="Arial"/>
                <a:cs typeface="Arial"/>
                <a:sym typeface="Arial"/>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Clr>
                <a:schemeClr val="lt1"/>
              </a:buClr>
              <a:buSzPts val="1800"/>
              <a:buChar char="●"/>
              <a:defRPr>
                <a:solidFill>
                  <a:schemeClr val="lt1"/>
                </a:solidFill>
              </a:defRPr>
            </a:lvl1pPr>
            <a:lvl2pPr marL="914400" lvl="1" indent="-317500" algn="ctr">
              <a:lnSpc>
                <a:spcPct val="115000"/>
              </a:lnSpc>
              <a:spcBef>
                <a:spcPts val="0"/>
              </a:spcBef>
              <a:spcAft>
                <a:spcPts val="0"/>
              </a:spcAft>
              <a:buClr>
                <a:schemeClr val="lt1"/>
              </a:buClr>
              <a:buSzPts val="1400"/>
              <a:buChar char="○"/>
              <a:defRPr>
                <a:solidFill>
                  <a:schemeClr val="lt1"/>
                </a:solidFill>
              </a:defRPr>
            </a:lvl2pPr>
            <a:lvl3pPr marL="1371600" lvl="2" indent="-317500" algn="ctr">
              <a:lnSpc>
                <a:spcPct val="115000"/>
              </a:lnSpc>
              <a:spcBef>
                <a:spcPts val="0"/>
              </a:spcBef>
              <a:spcAft>
                <a:spcPts val="0"/>
              </a:spcAft>
              <a:buClr>
                <a:schemeClr val="lt1"/>
              </a:buClr>
              <a:buSzPts val="1400"/>
              <a:buChar char="■"/>
              <a:defRPr>
                <a:solidFill>
                  <a:schemeClr val="lt1"/>
                </a:solidFill>
              </a:defRPr>
            </a:lvl3pPr>
            <a:lvl4pPr marL="1828800" lvl="3" indent="-317500" algn="ctr">
              <a:lnSpc>
                <a:spcPct val="115000"/>
              </a:lnSpc>
              <a:spcBef>
                <a:spcPts val="0"/>
              </a:spcBef>
              <a:spcAft>
                <a:spcPts val="0"/>
              </a:spcAft>
              <a:buClr>
                <a:schemeClr val="lt1"/>
              </a:buClr>
              <a:buSzPts val="1400"/>
              <a:buChar char="●"/>
              <a:defRPr>
                <a:solidFill>
                  <a:schemeClr val="lt1"/>
                </a:solidFill>
              </a:defRPr>
            </a:lvl4pPr>
            <a:lvl5pPr marL="2286000" lvl="4" indent="-317500" algn="ctr">
              <a:lnSpc>
                <a:spcPct val="115000"/>
              </a:lnSpc>
              <a:spcBef>
                <a:spcPts val="0"/>
              </a:spcBef>
              <a:spcAft>
                <a:spcPts val="0"/>
              </a:spcAft>
              <a:buClr>
                <a:schemeClr val="lt1"/>
              </a:buClr>
              <a:buSzPts val="1400"/>
              <a:buChar char="○"/>
              <a:defRPr>
                <a:solidFill>
                  <a:schemeClr val="lt1"/>
                </a:solidFill>
              </a:defRPr>
            </a:lvl5pPr>
            <a:lvl6pPr marL="2743200" lvl="5" indent="-317500" algn="ctr">
              <a:lnSpc>
                <a:spcPct val="115000"/>
              </a:lnSpc>
              <a:spcBef>
                <a:spcPts val="0"/>
              </a:spcBef>
              <a:spcAft>
                <a:spcPts val="0"/>
              </a:spcAft>
              <a:buClr>
                <a:schemeClr val="lt1"/>
              </a:buClr>
              <a:buSzPts val="1400"/>
              <a:buChar char="■"/>
              <a:defRPr>
                <a:solidFill>
                  <a:schemeClr val="lt1"/>
                </a:solidFill>
              </a:defRPr>
            </a:lvl6pPr>
            <a:lvl7pPr marL="3200400" lvl="6" indent="-317500" algn="ctr">
              <a:lnSpc>
                <a:spcPct val="115000"/>
              </a:lnSpc>
              <a:spcBef>
                <a:spcPts val="0"/>
              </a:spcBef>
              <a:spcAft>
                <a:spcPts val="0"/>
              </a:spcAft>
              <a:buClr>
                <a:schemeClr val="lt1"/>
              </a:buClr>
              <a:buSzPts val="1400"/>
              <a:buChar char="●"/>
              <a:defRPr>
                <a:solidFill>
                  <a:schemeClr val="lt1"/>
                </a:solidFill>
              </a:defRPr>
            </a:lvl7pPr>
            <a:lvl8pPr marL="3657600" lvl="7" indent="-317500" algn="ctr">
              <a:lnSpc>
                <a:spcPct val="115000"/>
              </a:lnSpc>
              <a:spcBef>
                <a:spcPts val="0"/>
              </a:spcBef>
              <a:spcAft>
                <a:spcPts val="0"/>
              </a:spcAft>
              <a:buClr>
                <a:schemeClr val="lt1"/>
              </a:buClr>
              <a:buSzPts val="1400"/>
              <a:buChar char="○"/>
              <a:defRPr>
                <a:solidFill>
                  <a:schemeClr val="lt1"/>
                </a:solidFill>
              </a:defRPr>
            </a:lvl8pPr>
            <a:lvl9pPr marL="4114800" lvl="8" indent="-317500" algn="ctr">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1" name="Google Shape;61;p14"/>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62" name="Google Shape;62;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15"/>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6" name="Google Shape;66;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0" name="Google Shape;70;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3" name="Google Shape;73;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4" name="Google Shape;74;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5" name="Google Shape;75;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 name="Google Shape;78;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1" name="Google Shape;81;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2" name="Google Shape;82;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85" name="Google Shape;85;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1"/>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 name="Google Shape;88;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89" name="Google Shape;89;p21"/>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Font typeface="Calibri"/>
              <a:buNone/>
              <a:defRPr sz="3800">
                <a:latin typeface="Calibri"/>
                <a:ea typeface="Calibri"/>
                <a:cs typeface="Calibri"/>
                <a:sym typeface="Calibri"/>
              </a:defRPr>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90" name="Google Shape;90;p2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1" name="Google Shape;91;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Font typeface="Calibri"/>
              <a:buChar char="●"/>
              <a:defRPr>
                <a:solidFill>
                  <a:schemeClr val="lt1"/>
                </a:solidFill>
                <a:latin typeface="Calibri"/>
                <a:ea typeface="Calibri"/>
                <a:cs typeface="Calibri"/>
                <a:sym typeface="Calibri"/>
              </a:defRPr>
            </a:lvl1pPr>
            <a:lvl2pPr marL="914400" lvl="1"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marL="1371600" lvl="2"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3pPr>
            <a:lvl4pPr marL="1828800" lvl="3"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4pPr>
            <a:lvl5pPr marL="2286000" lvl="4"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5pPr>
            <a:lvl6pPr marL="2743200" lvl="5"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marL="3200400" lvl="6"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marL="3657600" lvl="7"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marL="4114800" lvl="8"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a:endParaRPr/>
          </a:p>
        </p:txBody>
      </p:sp>
      <p:sp>
        <p:nvSpPr>
          <p:cNvPr id="92" name="Google Shape;92;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
        <p:cNvGrpSpPr/>
        <p:nvPr/>
      </p:nvGrpSpPr>
      <p:grpSpPr>
        <a:xfrm>
          <a:off x="0" y="0"/>
          <a:ext cx="0" cy="0"/>
          <a:chOff x="0" y="0"/>
          <a:chExt cx="0" cy="0"/>
        </a:xfrm>
      </p:grpSpPr>
      <p:sp>
        <p:nvSpPr>
          <p:cNvPr id="15" name="Google Shape;15;p3"/>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 name="Google Shape;16;p3"/>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7" name="Google Shape;17;p3"/>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800"/>
              <a:buFont typeface="Calibri"/>
              <a:buNone/>
              <a:defRPr sz="3800">
                <a:latin typeface="Calibri"/>
                <a:ea typeface="Calibri"/>
                <a:cs typeface="Calibri"/>
                <a:sym typeface="Calibri"/>
              </a:defRPr>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18" name="Google Shape;18;p3"/>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 name="Google Shape;19;p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Font typeface="Calibri"/>
              <a:buChar char="●"/>
              <a:defRPr>
                <a:solidFill>
                  <a:schemeClr val="lt1"/>
                </a:solidFill>
                <a:latin typeface="Calibri"/>
                <a:ea typeface="Calibri"/>
                <a:cs typeface="Calibri"/>
                <a:sym typeface="Calibri"/>
              </a:defRPr>
            </a:lvl1pPr>
            <a:lvl2pPr marL="914400" lvl="1" indent="-317500" algn="l">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marL="1371600" lvl="2" indent="-317500" algn="l">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3pPr>
            <a:lvl4pPr marL="1828800" lvl="3" indent="-317500" algn="l">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4pPr>
            <a:lvl5pPr marL="2286000" lvl="4" indent="-317500" algn="l">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5pPr>
            <a:lvl6pPr marL="2743200" lvl="5" indent="-317500" algn="l">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marL="3200400" lvl="6" indent="-317500" algn="l">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marL="3657600" lvl="7" indent="-317500" algn="l">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marL="4114800" lvl="8" indent="-317500" algn="l">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2100"/>
              <a:buNone/>
              <a:defRPr sz="2100"/>
            </a:lvl1pPr>
          </a:lstStyle>
          <a:p>
            <a:endParaRPr/>
          </a:p>
        </p:txBody>
      </p:sp>
      <p:sp>
        <p:nvSpPr>
          <p:cNvPr id="95" name="Google Shape;95;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2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3"/>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rtl="0">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rtl="0">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rtl="0">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rtl="0">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rtl="0">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rtl="0">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rtl="0">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rtl="0">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99" name="Google Shape;99;p23"/>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0"/>
              </a:spcBef>
              <a:spcAft>
                <a:spcPts val="0"/>
              </a:spcAft>
              <a:buClr>
                <a:schemeClr val="lt1"/>
              </a:buClr>
              <a:buSzPts val="1400"/>
              <a:buChar char="○"/>
              <a:defRPr>
                <a:solidFill>
                  <a:schemeClr val="lt1"/>
                </a:solidFill>
              </a:defRPr>
            </a:lvl2pPr>
            <a:lvl3pPr marL="1371600" lvl="2" indent="-317500" algn="ctr" rtl="0">
              <a:spcBef>
                <a:spcPts val="0"/>
              </a:spcBef>
              <a:spcAft>
                <a:spcPts val="0"/>
              </a:spcAft>
              <a:buClr>
                <a:schemeClr val="lt1"/>
              </a:buClr>
              <a:buSzPts val="1400"/>
              <a:buChar char="■"/>
              <a:defRPr>
                <a:solidFill>
                  <a:schemeClr val="lt1"/>
                </a:solidFill>
              </a:defRPr>
            </a:lvl3pPr>
            <a:lvl4pPr marL="1828800" lvl="3" indent="-317500" algn="ctr" rtl="0">
              <a:spcBef>
                <a:spcPts val="0"/>
              </a:spcBef>
              <a:spcAft>
                <a:spcPts val="0"/>
              </a:spcAft>
              <a:buClr>
                <a:schemeClr val="lt1"/>
              </a:buClr>
              <a:buSzPts val="1400"/>
              <a:buChar char="●"/>
              <a:defRPr>
                <a:solidFill>
                  <a:schemeClr val="lt1"/>
                </a:solidFill>
              </a:defRPr>
            </a:lvl4pPr>
            <a:lvl5pPr marL="2286000" lvl="4" indent="-317500" algn="ctr" rtl="0">
              <a:spcBef>
                <a:spcPts val="0"/>
              </a:spcBef>
              <a:spcAft>
                <a:spcPts val="0"/>
              </a:spcAft>
              <a:buClr>
                <a:schemeClr val="lt1"/>
              </a:buClr>
              <a:buSzPts val="1400"/>
              <a:buChar char="○"/>
              <a:defRPr>
                <a:solidFill>
                  <a:schemeClr val="lt1"/>
                </a:solidFill>
              </a:defRPr>
            </a:lvl5pPr>
            <a:lvl6pPr marL="2743200" lvl="5" indent="-317500" algn="ctr" rtl="0">
              <a:spcBef>
                <a:spcPts val="0"/>
              </a:spcBef>
              <a:spcAft>
                <a:spcPts val="0"/>
              </a:spcAft>
              <a:buClr>
                <a:schemeClr val="lt1"/>
              </a:buClr>
              <a:buSzPts val="1400"/>
              <a:buChar char="■"/>
              <a:defRPr>
                <a:solidFill>
                  <a:schemeClr val="lt1"/>
                </a:solidFill>
              </a:defRPr>
            </a:lvl6pPr>
            <a:lvl7pPr marL="3200400" lvl="6" indent="-317500" algn="ctr" rtl="0">
              <a:spcBef>
                <a:spcPts val="0"/>
              </a:spcBef>
              <a:spcAft>
                <a:spcPts val="0"/>
              </a:spcAft>
              <a:buClr>
                <a:schemeClr val="lt1"/>
              </a:buClr>
              <a:buSzPts val="1400"/>
              <a:buChar char="●"/>
              <a:defRPr>
                <a:solidFill>
                  <a:schemeClr val="lt1"/>
                </a:solidFill>
              </a:defRPr>
            </a:lvl7pPr>
            <a:lvl8pPr marL="3657600" lvl="7" indent="-317500" algn="ctr" rtl="0">
              <a:spcBef>
                <a:spcPts val="0"/>
              </a:spcBef>
              <a:spcAft>
                <a:spcPts val="0"/>
              </a:spcAft>
              <a:buClr>
                <a:schemeClr val="lt1"/>
              </a:buClr>
              <a:buSzPts val="1400"/>
              <a:buChar char="○"/>
              <a:defRPr>
                <a:solidFill>
                  <a:schemeClr val="lt1"/>
                </a:solidFill>
              </a:defRPr>
            </a:lvl8pPr>
            <a:lvl9pPr marL="4114800" lvl="8" indent="-317500" algn="ctr" rtl="0">
              <a:spcBef>
                <a:spcPts val="0"/>
              </a:spcBef>
              <a:spcAft>
                <a:spcPts val="0"/>
              </a:spcAft>
              <a:buClr>
                <a:schemeClr val="lt1"/>
              </a:buClr>
              <a:buSzPts val="1400"/>
              <a:buChar char="■"/>
              <a:defRPr>
                <a:solidFill>
                  <a:schemeClr val="lt1"/>
                </a:solidFill>
              </a:defRPr>
            </a:lvl9pPr>
          </a:lstStyle>
          <a:p>
            <a:endParaRPr/>
          </a:p>
        </p:txBody>
      </p:sp>
      <p:sp>
        <p:nvSpPr>
          <p:cNvPr id="100" name="Google Shape;100;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4"/>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4"/>
          <p:cNvSpPr txBox="1">
            <a:spLocks noGrp="1"/>
          </p:cNvSpPr>
          <p:nvPr>
            <p:ph type="title"/>
          </p:nvPr>
        </p:nvSpPr>
        <p:spPr>
          <a:xfrm>
            <a:off x="485875" y="1714500"/>
            <a:ext cx="8183700" cy="78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4" name="Google Shape;24;p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8" name="Google Shape;28;p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 name="Google Shape;31;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6" name="Google Shape;36;p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9" name="Google Shape;39;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p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490250" y="526350"/>
            <a:ext cx="56040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56" name="Google Shape;5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rtl="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57" name="Google Shape;57;p1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latin typeface="Source Sans Pro"/>
                <a:ea typeface="Source Sans Pro"/>
                <a:cs typeface="Source Sans Pro"/>
                <a:sym typeface="Source Sans Pro"/>
              </a:defRPr>
            </a:lvl1pPr>
            <a:lvl2pPr lvl="1" algn="r" rtl="0">
              <a:buNone/>
              <a:defRPr sz="1000">
                <a:solidFill>
                  <a:schemeClr val="lt2"/>
                </a:solidFill>
                <a:latin typeface="Source Sans Pro"/>
                <a:ea typeface="Source Sans Pro"/>
                <a:cs typeface="Source Sans Pro"/>
                <a:sym typeface="Source Sans Pro"/>
              </a:defRPr>
            </a:lvl2pPr>
            <a:lvl3pPr lvl="2" algn="r" rtl="0">
              <a:buNone/>
              <a:defRPr sz="1000">
                <a:solidFill>
                  <a:schemeClr val="lt2"/>
                </a:solidFill>
                <a:latin typeface="Source Sans Pro"/>
                <a:ea typeface="Source Sans Pro"/>
                <a:cs typeface="Source Sans Pro"/>
                <a:sym typeface="Source Sans Pro"/>
              </a:defRPr>
            </a:lvl3pPr>
            <a:lvl4pPr lvl="3" algn="r" rtl="0">
              <a:buNone/>
              <a:defRPr sz="1000">
                <a:solidFill>
                  <a:schemeClr val="lt2"/>
                </a:solidFill>
                <a:latin typeface="Source Sans Pro"/>
                <a:ea typeface="Source Sans Pro"/>
                <a:cs typeface="Source Sans Pro"/>
                <a:sym typeface="Source Sans Pro"/>
              </a:defRPr>
            </a:lvl4pPr>
            <a:lvl5pPr lvl="4" algn="r" rtl="0">
              <a:buNone/>
              <a:defRPr sz="1000">
                <a:solidFill>
                  <a:schemeClr val="lt2"/>
                </a:solidFill>
                <a:latin typeface="Source Sans Pro"/>
                <a:ea typeface="Source Sans Pro"/>
                <a:cs typeface="Source Sans Pro"/>
                <a:sym typeface="Source Sans Pro"/>
              </a:defRPr>
            </a:lvl5pPr>
            <a:lvl6pPr lvl="5" algn="r" rtl="0">
              <a:buNone/>
              <a:defRPr sz="1000">
                <a:solidFill>
                  <a:schemeClr val="lt2"/>
                </a:solidFill>
                <a:latin typeface="Source Sans Pro"/>
                <a:ea typeface="Source Sans Pro"/>
                <a:cs typeface="Source Sans Pro"/>
                <a:sym typeface="Source Sans Pro"/>
              </a:defRPr>
            </a:lvl6pPr>
            <a:lvl7pPr lvl="6" algn="r" rtl="0">
              <a:buNone/>
              <a:defRPr sz="1000">
                <a:solidFill>
                  <a:schemeClr val="lt2"/>
                </a:solidFill>
                <a:latin typeface="Source Sans Pro"/>
                <a:ea typeface="Source Sans Pro"/>
                <a:cs typeface="Source Sans Pro"/>
                <a:sym typeface="Source Sans Pro"/>
              </a:defRPr>
            </a:lvl7pPr>
            <a:lvl8pPr lvl="7" algn="r" rtl="0">
              <a:buNone/>
              <a:defRPr sz="1000">
                <a:solidFill>
                  <a:schemeClr val="lt2"/>
                </a:solidFill>
                <a:latin typeface="Source Sans Pro"/>
                <a:ea typeface="Source Sans Pro"/>
                <a:cs typeface="Source Sans Pro"/>
                <a:sym typeface="Source Sans Pro"/>
              </a:defRPr>
            </a:lvl8pPr>
            <a:lvl9pPr lvl="8" algn="r" rtl="0">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164731/Information_for_parents_-_2023_phonics_screening_check.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witter.com/felton_primary"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hyperlink" Target="https://drive.google.com/file/d/1V_BQUm-cxN8_m4bJ1IgJCrtuO4FCmXDD/view?usp=drive_link"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twinkl.co.uk/teaching-wiki/graphem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twinkl.co.uk/teaching-wiki/phonic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vuPUrPNrhOg&amp;list=PLkCyTyvoxZztJbDs1Sp3-9MoywMKBhhwp&amp;index=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5"/>
          <p:cNvSpPr txBox="1">
            <a:spLocks noGrp="1"/>
          </p:cNvSpPr>
          <p:nvPr>
            <p:ph type="ctrTitle"/>
          </p:nvPr>
        </p:nvSpPr>
        <p:spPr>
          <a:xfrm>
            <a:off x="355475" y="2038350"/>
            <a:ext cx="8183700" cy="1473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GB">
                <a:solidFill>
                  <a:schemeClr val="lt1"/>
                </a:solidFill>
                <a:latin typeface="Calibri"/>
                <a:ea typeface="Calibri"/>
                <a:cs typeface="Calibri"/>
                <a:sym typeface="Calibri"/>
              </a:rPr>
              <a:t>Felton C of E Primary School</a:t>
            </a:r>
            <a:endParaRPr>
              <a:solidFill>
                <a:schemeClr val="lt1"/>
              </a:solidFill>
              <a:latin typeface="Calibri"/>
              <a:ea typeface="Calibri"/>
              <a:cs typeface="Calibri"/>
              <a:sym typeface="Calibri"/>
            </a:endParaRPr>
          </a:p>
        </p:txBody>
      </p:sp>
      <p:sp>
        <p:nvSpPr>
          <p:cNvPr id="108" name="Google Shape;108;p25"/>
          <p:cNvSpPr txBox="1">
            <a:spLocks noGrp="1"/>
          </p:cNvSpPr>
          <p:nvPr>
            <p:ph type="subTitle" idx="1"/>
          </p:nvPr>
        </p:nvSpPr>
        <p:spPr>
          <a:xfrm>
            <a:off x="409650" y="3565325"/>
            <a:ext cx="8183700" cy="8610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400"/>
              <a:buNone/>
            </a:pPr>
            <a:r>
              <a:rPr lang="en-GB" b="1">
                <a:solidFill>
                  <a:schemeClr val="lt1"/>
                </a:solidFill>
              </a:rPr>
              <a:t>Adventurers’ Parent Information Evening</a:t>
            </a:r>
            <a:endParaRPr b="1">
              <a:solidFill>
                <a:schemeClr val="lt1"/>
              </a:solidFill>
            </a:endParaRPr>
          </a:p>
        </p:txBody>
      </p:sp>
      <p:pic>
        <p:nvPicPr>
          <p:cNvPr id="109" name="Google Shape;109;p25"/>
          <p:cNvPicPr preferRelativeResize="0"/>
          <p:nvPr/>
        </p:nvPicPr>
        <p:blipFill rotWithShape="1">
          <a:blip r:embed="rId3">
            <a:alphaModFix/>
          </a:blip>
          <a:srcRect/>
          <a:stretch/>
        </p:blipFill>
        <p:spPr>
          <a:xfrm>
            <a:off x="3534725" y="158000"/>
            <a:ext cx="2085975" cy="1838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4"/>
          <p:cNvSpPr txBox="1">
            <a:spLocks noGrp="1"/>
          </p:cNvSpPr>
          <p:nvPr>
            <p:ph type="title"/>
          </p:nvPr>
        </p:nvSpPr>
        <p:spPr>
          <a:xfrm>
            <a:off x="265500" y="0"/>
            <a:ext cx="4045200" cy="12144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Phonics Screening Check</a:t>
            </a:r>
            <a:endParaRPr/>
          </a:p>
        </p:txBody>
      </p:sp>
      <p:sp>
        <p:nvSpPr>
          <p:cNvPr id="184" name="Google Shape;184;p34"/>
          <p:cNvSpPr txBox="1">
            <a:spLocks noGrp="1"/>
          </p:cNvSpPr>
          <p:nvPr>
            <p:ph type="subTitle" idx="1"/>
          </p:nvPr>
        </p:nvSpPr>
        <p:spPr>
          <a:xfrm>
            <a:off x="88500" y="1214400"/>
            <a:ext cx="4399200" cy="1345500"/>
          </a:xfrm>
          <a:prstGeom prst="rect">
            <a:avLst/>
          </a:prstGeom>
          <a:noFill/>
          <a:ln>
            <a:noFill/>
          </a:ln>
        </p:spPr>
        <p:txBody>
          <a:bodyPr spcFirstLastPara="1" wrap="square" lIns="91425" tIns="91425" rIns="91425" bIns="91425" anchor="t" anchorCtr="0">
            <a:normAutofit fontScale="92500" lnSpcReduction="20000"/>
          </a:bodyPr>
          <a:lstStyle/>
          <a:p>
            <a:pPr marL="457200" lvl="0" indent="-325755" algn="l" rtl="0">
              <a:lnSpc>
                <a:spcPct val="115000"/>
              </a:lnSpc>
              <a:spcBef>
                <a:spcPts val="0"/>
              </a:spcBef>
              <a:spcAft>
                <a:spcPts val="0"/>
              </a:spcAft>
              <a:buClr>
                <a:schemeClr val="lt1"/>
              </a:buClr>
              <a:buSzPct val="100000"/>
              <a:buFont typeface="Calibri"/>
              <a:buChar char="●"/>
            </a:pPr>
            <a:r>
              <a:rPr lang="en-GB" sz="1800" u="sng">
                <a:solidFill>
                  <a:schemeClr val="hlink"/>
                </a:solidFill>
                <a:latin typeface="Calibri"/>
                <a:ea typeface="Calibri"/>
                <a:cs typeface="Calibri"/>
                <a:sym typeface="Calibri"/>
                <a:hlinkClick r:id="rId3"/>
              </a:rPr>
              <a:t>https://assets.publishing.service.gov.uk/government/uploads/system/uploads/attachment_data/file/1164731/Information_for_parents_-_2023_phonics_screening_check.pdf</a:t>
            </a:r>
            <a:r>
              <a:rPr lang="en-GB" sz="1800">
                <a:solidFill>
                  <a:schemeClr val="lt1"/>
                </a:solidFill>
                <a:latin typeface="Calibri"/>
                <a:ea typeface="Calibri"/>
                <a:cs typeface="Calibri"/>
                <a:sym typeface="Calibri"/>
              </a:rPr>
              <a:t> </a:t>
            </a:r>
            <a:endParaRPr/>
          </a:p>
        </p:txBody>
      </p:sp>
      <p:sp>
        <p:nvSpPr>
          <p:cNvPr id="185" name="Google Shape;185;p34"/>
          <p:cNvSpPr txBox="1">
            <a:spLocks noGrp="1"/>
          </p:cNvSpPr>
          <p:nvPr>
            <p:ph type="body" idx="2"/>
          </p:nvPr>
        </p:nvSpPr>
        <p:spPr>
          <a:xfrm>
            <a:off x="4939500" y="260800"/>
            <a:ext cx="3837000" cy="4607400"/>
          </a:xfrm>
          <a:prstGeom prst="rect">
            <a:avLst/>
          </a:prstGeom>
          <a:noFill/>
          <a:ln>
            <a:noFill/>
          </a:ln>
        </p:spPr>
        <p:txBody>
          <a:bodyPr spcFirstLastPara="1" wrap="square" lIns="91425" tIns="91425" rIns="91425" bIns="91425" anchor="ctr" anchorCtr="0">
            <a:normAutofit fontScale="70000" lnSpcReduction="10000"/>
          </a:bodyPr>
          <a:lstStyle/>
          <a:p>
            <a:pPr marL="457200" lvl="0" indent="-308610" algn="l" rtl="0">
              <a:lnSpc>
                <a:spcPct val="115000"/>
              </a:lnSpc>
              <a:spcBef>
                <a:spcPts val="0"/>
              </a:spcBef>
              <a:spcAft>
                <a:spcPts val="0"/>
              </a:spcAft>
              <a:buSzPct val="100000"/>
              <a:buChar char="●"/>
            </a:pPr>
            <a:r>
              <a:rPr lang="en-GB"/>
              <a:t>The phonics screening check contains 40 words divided into two sections of 20 words. Both sections contain a mixture of real words and pseudo-words. Pseduo-words are words that are phonically decodable but are not actual words with an associated meaning. Pseudo-words are included in the check specifcally to assess whether your child can decode a word using their phonics skills. All pseudo-words in the check are accompanied by a picture of an imaginary creature. Children are taught that when a word has a creature next to it, it is a pseudo-word. This is to ensure that they are not trying to match the pseudoword to a word in their vocabulary. The check is designed to give teachers information on how your child is progressing in phonics. It will help to identify whether your child needs additional support at this stage so that they do not fall behind in this vital early reading skill. </a:t>
            </a:r>
            <a:endParaRPr/>
          </a:p>
        </p:txBody>
      </p:sp>
      <p:pic>
        <p:nvPicPr>
          <p:cNvPr id="186" name="Google Shape;186;p34"/>
          <p:cNvPicPr preferRelativeResize="0"/>
          <p:nvPr/>
        </p:nvPicPr>
        <p:blipFill rotWithShape="1">
          <a:blip r:embed="rId4">
            <a:alphaModFix/>
          </a:blip>
          <a:srcRect/>
          <a:stretch/>
        </p:blipFill>
        <p:spPr>
          <a:xfrm>
            <a:off x="88500" y="2660100"/>
            <a:ext cx="2036842" cy="2278800"/>
          </a:xfrm>
          <a:prstGeom prst="rect">
            <a:avLst/>
          </a:prstGeom>
          <a:noFill/>
          <a:ln>
            <a:noFill/>
          </a:ln>
        </p:spPr>
      </p:pic>
      <p:pic>
        <p:nvPicPr>
          <p:cNvPr id="187" name="Google Shape;187;p34"/>
          <p:cNvPicPr preferRelativeResize="0"/>
          <p:nvPr/>
        </p:nvPicPr>
        <p:blipFill rotWithShape="1">
          <a:blip r:embed="rId5">
            <a:alphaModFix/>
          </a:blip>
          <a:srcRect/>
          <a:stretch/>
        </p:blipFill>
        <p:spPr>
          <a:xfrm>
            <a:off x="2125342" y="2660100"/>
            <a:ext cx="2031489" cy="2278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265500" y="117500"/>
            <a:ext cx="4045200" cy="4965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35106"/>
              <a:buNone/>
            </a:pPr>
            <a:r>
              <a:rPr lang="en-GB" sz="2820"/>
              <a:t>Phonics Screening Check</a:t>
            </a:r>
            <a:endParaRPr sz="2820"/>
          </a:p>
        </p:txBody>
      </p:sp>
      <p:sp>
        <p:nvSpPr>
          <p:cNvPr id="193" name="Google Shape;193;p35"/>
          <p:cNvSpPr txBox="1">
            <a:spLocks noGrp="1"/>
          </p:cNvSpPr>
          <p:nvPr>
            <p:ph type="body" idx="2"/>
          </p:nvPr>
        </p:nvSpPr>
        <p:spPr>
          <a:xfrm>
            <a:off x="4939500" y="260800"/>
            <a:ext cx="3837000" cy="4607400"/>
          </a:xfrm>
          <a:prstGeom prst="rect">
            <a:avLst/>
          </a:prstGeom>
          <a:noFill/>
          <a:ln>
            <a:noFill/>
          </a:ln>
        </p:spPr>
        <p:txBody>
          <a:bodyPr spcFirstLastPara="1" wrap="square" lIns="91425" tIns="91425" rIns="91425" bIns="91425" anchor="ctr" anchorCtr="0">
            <a:normAutofit fontScale="70000" lnSpcReduction="10000"/>
          </a:bodyPr>
          <a:lstStyle/>
          <a:p>
            <a:pPr marL="457200" lvl="0" indent="-308610" algn="l" rtl="0">
              <a:lnSpc>
                <a:spcPct val="115000"/>
              </a:lnSpc>
              <a:spcBef>
                <a:spcPts val="0"/>
              </a:spcBef>
              <a:spcAft>
                <a:spcPts val="0"/>
              </a:spcAft>
              <a:buSzPct val="100000"/>
              <a:buChar char="●"/>
            </a:pPr>
            <a:r>
              <a:rPr lang="en-GB"/>
              <a:t>The phonics screening check contains 40 words divided into two sections of 20 words. Both sections contain a mixture of real words and pseudo-words (alien words). Pseduo-words are words that are phonically decodable but are not actual words with an associated meaning. Pseudo-words are included in the check specifcally to assess whether your child can decode a word using their phonics skills. All pseudo-words in the check are accompanied by a picture of an imaginary creature. Children are taught that when a word has a creature next to it, it is a pseudo-word. This is to ensure that they are not trying to match the pseudoword to a word in their vocabulary. The check is designed to give teachers information on how your child is progressing in phonics. It will help to identify whether your child needs additional support at this stage so that they do not fall behind in this vital early reading skill. </a:t>
            </a:r>
            <a:endParaRPr/>
          </a:p>
        </p:txBody>
      </p:sp>
      <p:pic>
        <p:nvPicPr>
          <p:cNvPr id="194" name="Google Shape;194;p35"/>
          <p:cNvPicPr preferRelativeResize="0"/>
          <p:nvPr/>
        </p:nvPicPr>
        <p:blipFill rotWithShape="1">
          <a:blip r:embed="rId3">
            <a:alphaModFix/>
          </a:blip>
          <a:srcRect/>
          <a:stretch/>
        </p:blipFill>
        <p:spPr>
          <a:xfrm>
            <a:off x="265500" y="783600"/>
            <a:ext cx="2055825" cy="2278799"/>
          </a:xfrm>
          <a:prstGeom prst="rect">
            <a:avLst/>
          </a:prstGeom>
          <a:noFill/>
          <a:ln>
            <a:noFill/>
          </a:ln>
        </p:spPr>
      </p:pic>
      <p:pic>
        <p:nvPicPr>
          <p:cNvPr id="195" name="Google Shape;195;p35"/>
          <p:cNvPicPr preferRelativeResize="0"/>
          <p:nvPr/>
        </p:nvPicPr>
        <p:blipFill rotWithShape="1">
          <a:blip r:embed="rId4">
            <a:alphaModFix/>
          </a:blip>
          <a:srcRect/>
          <a:stretch/>
        </p:blipFill>
        <p:spPr>
          <a:xfrm>
            <a:off x="2360625" y="783600"/>
            <a:ext cx="2004459" cy="2278800"/>
          </a:xfrm>
          <a:prstGeom prst="rect">
            <a:avLst/>
          </a:prstGeom>
          <a:noFill/>
          <a:ln>
            <a:noFill/>
          </a:ln>
        </p:spPr>
      </p:pic>
      <p:pic>
        <p:nvPicPr>
          <p:cNvPr id="196" name="Google Shape;196;p35"/>
          <p:cNvPicPr preferRelativeResize="0"/>
          <p:nvPr/>
        </p:nvPicPr>
        <p:blipFill rotWithShape="1">
          <a:blip r:embed="rId5">
            <a:alphaModFix/>
          </a:blip>
          <a:srcRect/>
          <a:stretch/>
        </p:blipFill>
        <p:spPr>
          <a:xfrm>
            <a:off x="1387650" y="3140623"/>
            <a:ext cx="1638919" cy="1833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title"/>
          </p:nvPr>
        </p:nvSpPr>
        <p:spPr>
          <a:xfrm>
            <a:off x="35925" y="0"/>
            <a:ext cx="3218100" cy="5985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00000"/>
              <a:buNone/>
            </a:pPr>
            <a:r>
              <a:rPr lang="en-GB"/>
              <a:t>Spelling</a:t>
            </a:r>
            <a:endParaRPr/>
          </a:p>
        </p:txBody>
      </p:sp>
      <p:sp>
        <p:nvSpPr>
          <p:cNvPr id="202" name="Google Shape;202;p36"/>
          <p:cNvSpPr txBox="1">
            <a:spLocks noGrp="1"/>
          </p:cNvSpPr>
          <p:nvPr>
            <p:ph type="body" idx="2"/>
          </p:nvPr>
        </p:nvSpPr>
        <p:spPr>
          <a:xfrm>
            <a:off x="4939500" y="318750"/>
            <a:ext cx="3837000" cy="4245300"/>
          </a:xfrm>
          <a:prstGeom prst="rect">
            <a:avLst/>
          </a:prstGeom>
          <a:noFill/>
          <a:ln>
            <a:noFill/>
          </a:ln>
        </p:spPr>
        <p:txBody>
          <a:bodyPr spcFirstLastPara="1" wrap="square" lIns="91425" tIns="91425" rIns="91425" bIns="91425" anchor="ctr" anchorCtr="0">
            <a:normAutofit/>
          </a:bodyPr>
          <a:lstStyle/>
          <a:p>
            <a:pPr marL="457200" marR="0" lvl="0" indent="-349250" algn="l" rtl="0">
              <a:lnSpc>
                <a:spcPct val="115000"/>
              </a:lnSpc>
              <a:spcBef>
                <a:spcPts val="0"/>
              </a:spcBef>
              <a:spcAft>
                <a:spcPts val="0"/>
              </a:spcAft>
              <a:buSzPts val="1900"/>
              <a:buChar char="●"/>
            </a:pPr>
            <a:r>
              <a:rPr lang="en-GB" sz="1900"/>
              <a:t>Spelling overviews for each group will be sent home</a:t>
            </a:r>
            <a:endParaRPr sz="1900"/>
          </a:p>
          <a:p>
            <a:pPr marL="457200" marR="0" lvl="0" indent="-349250" algn="l" rtl="0">
              <a:lnSpc>
                <a:spcPct val="115000"/>
              </a:lnSpc>
              <a:spcBef>
                <a:spcPts val="0"/>
              </a:spcBef>
              <a:spcAft>
                <a:spcPts val="0"/>
              </a:spcAft>
              <a:buSzPts val="1900"/>
              <a:buChar char="●"/>
            </a:pPr>
            <a:r>
              <a:rPr lang="en-GB" sz="1900"/>
              <a:t>No weekly spelling ‘tests’ - the focus will be application of spelling rules in the children’s writing.</a:t>
            </a:r>
            <a:endParaRPr sz="1900"/>
          </a:p>
          <a:p>
            <a:pPr marL="457200" marR="0" lvl="0" indent="-349250" algn="l" rtl="0">
              <a:lnSpc>
                <a:spcPct val="115000"/>
              </a:lnSpc>
              <a:spcBef>
                <a:spcPts val="0"/>
              </a:spcBef>
              <a:spcAft>
                <a:spcPts val="0"/>
              </a:spcAft>
              <a:buSzPts val="1900"/>
              <a:buChar char="●"/>
            </a:pPr>
            <a:r>
              <a:rPr lang="en-GB" sz="1900"/>
              <a:t>Spelling rules will include alternative sounds in words and rules including suffixes, homophones and near homophones. </a:t>
            </a:r>
            <a:endParaRPr sz="1900"/>
          </a:p>
        </p:txBody>
      </p:sp>
      <p:pic>
        <p:nvPicPr>
          <p:cNvPr id="203" name="Google Shape;203;p36"/>
          <p:cNvPicPr preferRelativeResize="0"/>
          <p:nvPr/>
        </p:nvPicPr>
        <p:blipFill rotWithShape="1">
          <a:blip r:embed="rId3">
            <a:alphaModFix/>
          </a:blip>
          <a:srcRect/>
          <a:stretch/>
        </p:blipFill>
        <p:spPr>
          <a:xfrm>
            <a:off x="35925" y="522300"/>
            <a:ext cx="3781901" cy="2545675"/>
          </a:xfrm>
          <a:prstGeom prst="rect">
            <a:avLst/>
          </a:prstGeom>
          <a:noFill/>
          <a:ln>
            <a:noFill/>
          </a:ln>
        </p:spPr>
      </p:pic>
      <p:pic>
        <p:nvPicPr>
          <p:cNvPr id="204" name="Google Shape;204;p36"/>
          <p:cNvPicPr preferRelativeResize="0"/>
          <p:nvPr/>
        </p:nvPicPr>
        <p:blipFill rotWithShape="1">
          <a:blip r:embed="rId4">
            <a:alphaModFix/>
          </a:blip>
          <a:srcRect/>
          <a:stretch/>
        </p:blipFill>
        <p:spPr>
          <a:xfrm>
            <a:off x="1882275" y="3056826"/>
            <a:ext cx="3057225" cy="2086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7"/>
          <p:cNvSpPr txBox="1">
            <a:spLocks noGrp="1"/>
          </p:cNvSpPr>
          <p:nvPr>
            <p:ph type="title"/>
          </p:nvPr>
        </p:nvSpPr>
        <p:spPr>
          <a:xfrm>
            <a:off x="265500" y="143600"/>
            <a:ext cx="4045200" cy="6528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Reading</a:t>
            </a:r>
            <a:endParaRPr/>
          </a:p>
        </p:txBody>
      </p:sp>
      <p:sp>
        <p:nvSpPr>
          <p:cNvPr id="210" name="Google Shape;210;p37"/>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211" name="Google Shape;211;p37"/>
          <p:cNvSpPr txBox="1">
            <a:spLocks noGrp="1"/>
          </p:cNvSpPr>
          <p:nvPr>
            <p:ph type="body" idx="2"/>
          </p:nvPr>
        </p:nvSpPr>
        <p:spPr>
          <a:xfrm>
            <a:off x="4939500" y="289775"/>
            <a:ext cx="3837000" cy="41295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Children will will bring one book linked to their current reading level and one reading for enjoyment  book. </a:t>
            </a:r>
            <a:endParaRPr/>
          </a:p>
          <a:p>
            <a:pPr marL="457200" lvl="0" indent="-342900" algn="l" rtl="0">
              <a:lnSpc>
                <a:spcPct val="115000"/>
              </a:lnSpc>
              <a:spcBef>
                <a:spcPts val="0"/>
              </a:spcBef>
              <a:spcAft>
                <a:spcPts val="0"/>
              </a:spcAft>
              <a:buSzPts val="1800"/>
              <a:buChar char="●"/>
            </a:pPr>
            <a:r>
              <a:rPr lang="en-GB"/>
              <a:t>We will continue to recording their reading record. Please can you do this at home too. </a:t>
            </a:r>
            <a:endParaRPr/>
          </a:p>
          <a:p>
            <a:pPr marL="457200" lvl="0" indent="-342900" algn="l" rtl="0">
              <a:lnSpc>
                <a:spcPct val="115000"/>
              </a:lnSpc>
              <a:spcBef>
                <a:spcPts val="0"/>
              </a:spcBef>
              <a:spcAft>
                <a:spcPts val="0"/>
              </a:spcAft>
              <a:buSzPts val="1800"/>
              <a:buChar char="●"/>
            </a:pPr>
            <a:r>
              <a:rPr lang="en-GB"/>
              <a:t>Our library day this half term is a </a:t>
            </a:r>
            <a:r>
              <a:rPr lang="en-GB" b="1"/>
              <a:t>Monday.</a:t>
            </a:r>
            <a:endParaRPr b="1"/>
          </a:p>
        </p:txBody>
      </p:sp>
      <p:pic>
        <p:nvPicPr>
          <p:cNvPr id="212" name="Google Shape;212;p37"/>
          <p:cNvPicPr preferRelativeResize="0"/>
          <p:nvPr/>
        </p:nvPicPr>
        <p:blipFill rotWithShape="1">
          <a:blip r:embed="rId3">
            <a:alphaModFix/>
          </a:blip>
          <a:srcRect/>
          <a:stretch/>
        </p:blipFill>
        <p:spPr>
          <a:xfrm>
            <a:off x="369600" y="1441825"/>
            <a:ext cx="3836999" cy="2019869"/>
          </a:xfrm>
          <a:prstGeom prst="rect">
            <a:avLst/>
          </a:prstGeom>
          <a:noFill/>
          <a:ln>
            <a:noFill/>
          </a:ln>
        </p:spPr>
      </p:pic>
      <p:pic>
        <p:nvPicPr>
          <p:cNvPr id="213" name="Google Shape;213;p37"/>
          <p:cNvPicPr preferRelativeResize="0"/>
          <p:nvPr/>
        </p:nvPicPr>
        <p:blipFill rotWithShape="1">
          <a:blip r:embed="rId4">
            <a:alphaModFix/>
          </a:blip>
          <a:srcRect/>
          <a:stretch/>
        </p:blipFill>
        <p:spPr>
          <a:xfrm>
            <a:off x="347088" y="3461699"/>
            <a:ext cx="3882031" cy="65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265500" y="143600"/>
            <a:ext cx="4045200" cy="6528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Reading</a:t>
            </a:r>
            <a:endParaRPr/>
          </a:p>
        </p:txBody>
      </p:sp>
      <p:sp>
        <p:nvSpPr>
          <p:cNvPr id="219" name="Google Shape;219;p38"/>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220" name="Google Shape;220;p38"/>
          <p:cNvSpPr txBox="1">
            <a:spLocks noGrp="1"/>
          </p:cNvSpPr>
          <p:nvPr>
            <p:ph type="body" idx="2"/>
          </p:nvPr>
        </p:nvSpPr>
        <p:spPr>
          <a:xfrm>
            <a:off x="4939500" y="289775"/>
            <a:ext cx="3837000" cy="41295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When an adult listens to your child read this will be in a ‘Guided Reading’ group. </a:t>
            </a:r>
            <a:endParaRPr/>
          </a:p>
          <a:p>
            <a:pPr marL="457200" lvl="0" indent="-342900" algn="l" rtl="0">
              <a:lnSpc>
                <a:spcPct val="115000"/>
              </a:lnSpc>
              <a:spcBef>
                <a:spcPts val="0"/>
              </a:spcBef>
              <a:spcAft>
                <a:spcPts val="0"/>
              </a:spcAft>
              <a:buSzPts val="1800"/>
              <a:buChar char="●"/>
            </a:pPr>
            <a:r>
              <a:rPr lang="en-GB"/>
              <a:t>The group will read the same book, the adult will listen to each child read at their own pace.</a:t>
            </a:r>
            <a:endParaRPr/>
          </a:p>
          <a:p>
            <a:pPr marL="457200" lvl="0" indent="-342900" algn="l" rtl="0">
              <a:lnSpc>
                <a:spcPct val="115000"/>
              </a:lnSpc>
              <a:spcBef>
                <a:spcPts val="0"/>
              </a:spcBef>
              <a:spcAft>
                <a:spcPts val="0"/>
              </a:spcAft>
              <a:buSzPts val="1800"/>
              <a:buChar char="●"/>
            </a:pPr>
            <a:r>
              <a:rPr lang="en-GB"/>
              <a:t>After the adult has listened to all children read the adult may ask some questions about what they have read.</a:t>
            </a:r>
            <a:endParaRPr/>
          </a:p>
          <a:p>
            <a:pPr marL="457200" lvl="0" indent="-342900" algn="l" rtl="0">
              <a:lnSpc>
                <a:spcPct val="115000"/>
              </a:lnSpc>
              <a:spcBef>
                <a:spcPts val="0"/>
              </a:spcBef>
              <a:spcAft>
                <a:spcPts val="0"/>
              </a:spcAft>
              <a:buSzPts val="1800"/>
              <a:buChar char="●"/>
            </a:pPr>
            <a:r>
              <a:rPr lang="en-GB"/>
              <a:t>The questions will be based on something called VIPERS.</a:t>
            </a:r>
            <a:endParaRPr/>
          </a:p>
        </p:txBody>
      </p:sp>
      <p:pic>
        <p:nvPicPr>
          <p:cNvPr id="221" name="Google Shape;221;p38"/>
          <p:cNvPicPr preferRelativeResize="0"/>
          <p:nvPr/>
        </p:nvPicPr>
        <p:blipFill rotWithShape="1">
          <a:blip r:embed="rId3">
            <a:alphaModFix/>
          </a:blip>
          <a:srcRect/>
          <a:stretch/>
        </p:blipFill>
        <p:spPr>
          <a:xfrm>
            <a:off x="138200" y="861825"/>
            <a:ext cx="4433799" cy="30656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9"/>
          <p:cNvSpPr txBox="1">
            <a:spLocks noGrp="1"/>
          </p:cNvSpPr>
          <p:nvPr>
            <p:ph type="title"/>
          </p:nvPr>
        </p:nvSpPr>
        <p:spPr>
          <a:xfrm>
            <a:off x="265500" y="54800"/>
            <a:ext cx="4045200" cy="6918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20634"/>
              <a:buNone/>
            </a:pPr>
            <a:r>
              <a:rPr lang="en-GB" sz="3500"/>
              <a:t>Provision Challenges</a:t>
            </a:r>
            <a:endParaRPr sz="3500"/>
          </a:p>
        </p:txBody>
      </p:sp>
      <p:sp>
        <p:nvSpPr>
          <p:cNvPr id="227" name="Google Shape;227;p39"/>
          <p:cNvSpPr txBox="1">
            <a:spLocks noGrp="1"/>
          </p:cNvSpPr>
          <p:nvPr>
            <p:ph type="body" idx="2"/>
          </p:nvPr>
        </p:nvSpPr>
        <p:spPr>
          <a:xfrm>
            <a:off x="4939500" y="289775"/>
            <a:ext cx="3837000" cy="41295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Provision challenges are set weekly in the classroom for the children to access independently.</a:t>
            </a:r>
            <a:endParaRPr/>
          </a:p>
          <a:p>
            <a:pPr marL="457200" lvl="0" indent="-342900" algn="l" rtl="0">
              <a:lnSpc>
                <a:spcPct val="115000"/>
              </a:lnSpc>
              <a:spcBef>
                <a:spcPts val="0"/>
              </a:spcBef>
              <a:spcAft>
                <a:spcPts val="0"/>
              </a:spcAft>
              <a:buSzPts val="1800"/>
              <a:buChar char="●"/>
            </a:pPr>
            <a:r>
              <a:rPr lang="en-GB"/>
              <a:t>The children will be completing activities linked to prior learning (from the week before) or learning we will be doing that week. </a:t>
            </a:r>
            <a:endParaRPr/>
          </a:p>
          <a:p>
            <a:pPr marL="457200" lvl="0" indent="-342900" algn="l" rtl="0">
              <a:lnSpc>
                <a:spcPct val="115000"/>
              </a:lnSpc>
              <a:spcBef>
                <a:spcPts val="0"/>
              </a:spcBef>
              <a:spcAft>
                <a:spcPts val="0"/>
              </a:spcAft>
              <a:buSzPts val="1800"/>
              <a:buChar char="●"/>
            </a:pPr>
            <a:endParaRPr/>
          </a:p>
        </p:txBody>
      </p:sp>
      <p:pic>
        <p:nvPicPr>
          <p:cNvPr id="228" name="Google Shape;228;p39"/>
          <p:cNvPicPr preferRelativeResize="0"/>
          <p:nvPr/>
        </p:nvPicPr>
        <p:blipFill>
          <a:blip r:embed="rId3">
            <a:alphaModFix/>
          </a:blip>
          <a:stretch>
            <a:fillRect/>
          </a:stretch>
        </p:blipFill>
        <p:spPr>
          <a:xfrm>
            <a:off x="186193" y="754500"/>
            <a:ext cx="1549175" cy="2006599"/>
          </a:xfrm>
          <a:prstGeom prst="rect">
            <a:avLst/>
          </a:prstGeom>
          <a:noFill/>
          <a:ln>
            <a:noFill/>
          </a:ln>
        </p:spPr>
      </p:pic>
      <p:pic>
        <p:nvPicPr>
          <p:cNvPr id="229" name="Google Shape;229;p39"/>
          <p:cNvPicPr preferRelativeResize="0"/>
          <p:nvPr/>
        </p:nvPicPr>
        <p:blipFill>
          <a:blip r:embed="rId4">
            <a:alphaModFix/>
          </a:blip>
          <a:stretch>
            <a:fillRect/>
          </a:stretch>
        </p:blipFill>
        <p:spPr>
          <a:xfrm>
            <a:off x="454449" y="2846825"/>
            <a:ext cx="1393680" cy="2006599"/>
          </a:xfrm>
          <a:prstGeom prst="rect">
            <a:avLst/>
          </a:prstGeom>
          <a:noFill/>
          <a:ln>
            <a:noFill/>
          </a:ln>
        </p:spPr>
      </p:pic>
      <p:pic>
        <p:nvPicPr>
          <p:cNvPr id="230" name="Google Shape;230;p39"/>
          <p:cNvPicPr preferRelativeResize="0"/>
          <p:nvPr/>
        </p:nvPicPr>
        <p:blipFill>
          <a:blip r:embed="rId5">
            <a:alphaModFix/>
          </a:blip>
          <a:stretch>
            <a:fillRect/>
          </a:stretch>
        </p:blipFill>
        <p:spPr>
          <a:xfrm>
            <a:off x="2116373" y="1364101"/>
            <a:ext cx="1993525" cy="2605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0"/>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2024-25 Curriculum Overview </a:t>
            </a:r>
            <a:endParaRPr/>
          </a:p>
        </p:txBody>
      </p:sp>
      <p:sp>
        <p:nvSpPr>
          <p:cNvPr id="236" name="Google Shape;236;p40"/>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237" name="Google Shape;237;p4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Clr>
                <a:schemeClr val="dk2"/>
              </a:buClr>
              <a:buSzPts val="1100"/>
              <a:buFont typeface="Arial"/>
              <a:buNone/>
            </a:pPr>
            <a:r>
              <a:rPr lang="en-GB"/>
              <a:t>Information on the 2 year curriculum and termly context plans can be found on the the website.</a:t>
            </a:r>
            <a:endParaRPr/>
          </a:p>
          <a:p>
            <a:pPr marL="0" lvl="0" indent="0" algn="l" rtl="0">
              <a:spcBef>
                <a:spcPts val="1200"/>
              </a:spcBef>
              <a:spcAft>
                <a:spcPts val="0"/>
              </a:spcAft>
              <a:buClr>
                <a:schemeClr val="dk2"/>
              </a:buClr>
              <a:buSzPts val="1100"/>
              <a:buFont typeface="Arial"/>
              <a:buNone/>
            </a:pPr>
            <a:endParaRPr/>
          </a:p>
          <a:p>
            <a:pPr marL="0" lvl="0" indent="0" algn="l" rtl="0">
              <a:spcBef>
                <a:spcPts val="1200"/>
              </a:spcBef>
              <a:spcAft>
                <a:spcPts val="0"/>
              </a:spcAft>
              <a:buClr>
                <a:schemeClr val="dk2"/>
              </a:buClr>
              <a:buSzPts val="1100"/>
              <a:buFont typeface="Arial"/>
              <a:buNone/>
            </a:pPr>
            <a:r>
              <a:rPr lang="en-GB"/>
              <a:t>Autumn Term - Home Sweet Home &amp; The Great Fire of London</a:t>
            </a:r>
            <a:endParaRPr/>
          </a:p>
          <a:p>
            <a:pPr marL="0" lvl="0" indent="0" algn="l" rtl="0">
              <a:spcBef>
                <a:spcPts val="1200"/>
              </a:spcBef>
              <a:spcAft>
                <a:spcPts val="0"/>
              </a:spcAft>
              <a:buClr>
                <a:schemeClr val="dk2"/>
              </a:buClr>
              <a:buSzPts val="1100"/>
              <a:buFont typeface="Arial"/>
              <a:buNone/>
            </a:pPr>
            <a:r>
              <a:rPr lang="en-GB"/>
              <a:t>Spring Term - Animals </a:t>
            </a:r>
            <a:endParaRPr/>
          </a:p>
          <a:p>
            <a:pPr marL="0" lvl="0" indent="0" algn="l" rtl="0">
              <a:spcBef>
                <a:spcPts val="1200"/>
              </a:spcBef>
              <a:spcAft>
                <a:spcPts val="1200"/>
              </a:spcAft>
              <a:buClr>
                <a:schemeClr val="dk2"/>
              </a:buClr>
              <a:buSzPts val="1100"/>
              <a:buFont typeface="Arial"/>
              <a:buNone/>
            </a:pPr>
            <a:r>
              <a:rPr lang="en-GB"/>
              <a:t>Summer Term - Summer at the Seaside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title"/>
          </p:nvPr>
        </p:nvSpPr>
        <p:spPr>
          <a:xfrm>
            <a:off x="370450" y="131200"/>
            <a:ext cx="4045200" cy="681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00000"/>
              <a:buNone/>
            </a:pPr>
            <a:r>
              <a:rPr lang="en-GB"/>
              <a:t>Homework</a:t>
            </a:r>
            <a:endParaRPr/>
          </a:p>
        </p:txBody>
      </p:sp>
      <p:sp>
        <p:nvSpPr>
          <p:cNvPr id="243" name="Google Shape;243;p41"/>
          <p:cNvSpPr txBox="1">
            <a:spLocks noGrp="1"/>
          </p:cNvSpPr>
          <p:nvPr>
            <p:ph type="body" idx="2"/>
          </p:nvPr>
        </p:nvSpPr>
        <p:spPr>
          <a:xfrm>
            <a:off x="4939500" y="275275"/>
            <a:ext cx="3837000" cy="41439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‘Journeying Further In…’ homework choices: </a:t>
            </a:r>
            <a:endParaRPr/>
          </a:p>
          <a:p>
            <a:pPr marL="914400" lvl="1" indent="-317500" algn="l" rtl="0">
              <a:lnSpc>
                <a:spcPct val="115000"/>
              </a:lnSpc>
              <a:spcBef>
                <a:spcPts val="0"/>
              </a:spcBef>
              <a:spcAft>
                <a:spcPts val="0"/>
              </a:spcAft>
              <a:buSzPts val="1400"/>
              <a:buChar char="○"/>
            </a:pPr>
            <a:r>
              <a:rPr lang="en-GB"/>
              <a:t>Each homework task completed will be shared with the class and will be awarded 5 team points. </a:t>
            </a:r>
            <a:endParaRPr/>
          </a:p>
          <a:p>
            <a:pPr marL="914400" lvl="1" indent="-317500" algn="l" rtl="0">
              <a:lnSpc>
                <a:spcPct val="115000"/>
              </a:lnSpc>
              <a:spcBef>
                <a:spcPts val="0"/>
              </a:spcBef>
              <a:spcAft>
                <a:spcPts val="0"/>
              </a:spcAft>
              <a:buSzPts val="1400"/>
              <a:buChar char="○"/>
            </a:pPr>
            <a:r>
              <a:rPr lang="en-GB"/>
              <a:t>Homework show and tell takes place on a Friday.</a:t>
            </a:r>
            <a:endParaRPr/>
          </a:p>
          <a:p>
            <a:pPr marL="914400" lvl="1" indent="-317500" algn="l" rtl="0">
              <a:lnSpc>
                <a:spcPct val="115000"/>
              </a:lnSpc>
              <a:spcBef>
                <a:spcPts val="0"/>
              </a:spcBef>
              <a:spcAft>
                <a:spcPts val="0"/>
              </a:spcAft>
              <a:buSzPts val="1400"/>
              <a:buChar char="○"/>
            </a:pPr>
            <a:r>
              <a:rPr lang="en-GB"/>
              <a:t>No limit to the number of tasks the children can contribute and they must try to complete at least one each Learning Journey.</a:t>
            </a:r>
            <a:endParaRPr/>
          </a:p>
          <a:p>
            <a:pPr marL="457200" lvl="0" indent="-342900" algn="l" rtl="0">
              <a:lnSpc>
                <a:spcPct val="115000"/>
              </a:lnSpc>
              <a:spcBef>
                <a:spcPts val="0"/>
              </a:spcBef>
              <a:spcAft>
                <a:spcPts val="0"/>
              </a:spcAft>
              <a:buSzPts val="1800"/>
              <a:buChar char="●"/>
            </a:pPr>
            <a:r>
              <a:rPr lang="en-GB"/>
              <a:t>Reading and spellings </a:t>
            </a:r>
            <a:endParaRPr/>
          </a:p>
          <a:p>
            <a:pPr marL="914400" lvl="1" indent="-317500" algn="l" rtl="0">
              <a:lnSpc>
                <a:spcPct val="115000"/>
              </a:lnSpc>
              <a:spcBef>
                <a:spcPts val="0"/>
              </a:spcBef>
              <a:spcAft>
                <a:spcPts val="0"/>
              </a:spcAft>
              <a:buSzPts val="1400"/>
              <a:buChar char="○"/>
            </a:pPr>
            <a:r>
              <a:rPr lang="en-GB"/>
              <a:t>Read once a day/look at spellings.</a:t>
            </a:r>
            <a:endParaRPr/>
          </a:p>
        </p:txBody>
      </p:sp>
      <p:pic>
        <p:nvPicPr>
          <p:cNvPr id="244" name="Google Shape;244;p41"/>
          <p:cNvPicPr preferRelativeResize="0"/>
          <p:nvPr/>
        </p:nvPicPr>
        <p:blipFill>
          <a:blip r:embed="rId3">
            <a:alphaModFix/>
          </a:blip>
          <a:stretch>
            <a:fillRect/>
          </a:stretch>
        </p:blipFill>
        <p:spPr>
          <a:xfrm>
            <a:off x="813525" y="723900"/>
            <a:ext cx="3602121" cy="4025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367100" y="259000"/>
            <a:ext cx="4045200" cy="7701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Collective Worship</a:t>
            </a:r>
            <a:endParaRPr/>
          </a:p>
        </p:txBody>
      </p:sp>
      <p:sp>
        <p:nvSpPr>
          <p:cNvPr id="250" name="Google Shape;250;p42"/>
          <p:cNvSpPr txBox="1">
            <a:spLocks noGrp="1"/>
          </p:cNvSpPr>
          <p:nvPr>
            <p:ph type="body" idx="2"/>
          </p:nvPr>
        </p:nvSpPr>
        <p:spPr>
          <a:xfrm>
            <a:off x="4665375" y="724200"/>
            <a:ext cx="4319400" cy="36951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Monday		Choral Praise</a:t>
            </a:r>
            <a:endParaRPr/>
          </a:p>
          <a:p>
            <a:pPr marL="457200" lvl="0" indent="-342900" algn="l" rtl="0">
              <a:lnSpc>
                <a:spcPct val="115000"/>
              </a:lnSpc>
              <a:spcBef>
                <a:spcPts val="0"/>
              </a:spcBef>
              <a:spcAft>
                <a:spcPts val="0"/>
              </a:spcAft>
              <a:buSzPts val="1800"/>
              <a:buChar char="●"/>
            </a:pPr>
            <a:r>
              <a:rPr lang="en-GB"/>
              <a:t>Tuesday		Open the book &amp; Rev’d Rich</a:t>
            </a:r>
            <a:endParaRPr/>
          </a:p>
          <a:p>
            <a:pPr marL="457200" lvl="0" indent="-342900" algn="l" rtl="0">
              <a:lnSpc>
                <a:spcPct val="115000"/>
              </a:lnSpc>
              <a:spcBef>
                <a:spcPts val="0"/>
              </a:spcBef>
              <a:spcAft>
                <a:spcPts val="0"/>
              </a:spcAft>
              <a:buSzPts val="1800"/>
              <a:buChar char="●"/>
            </a:pPr>
            <a:r>
              <a:rPr lang="en-GB"/>
              <a:t>Wednesday	Picture News (KS1 &amp;    EYFS). </a:t>
            </a:r>
            <a:endParaRPr/>
          </a:p>
          <a:p>
            <a:pPr marL="457200" lvl="0" indent="-342900" algn="l" rtl="0">
              <a:lnSpc>
                <a:spcPct val="115000"/>
              </a:lnSpc>
              <a:spcBef>
                <a:spcPts val="0"/>
              </a:spcBef>
              <a:spcAft>
                <a:spcPts val="0"/>
              </a:spcAft>
              <a:buSzPts val="1800"/>
              <a:buChar char="●"/>
            </a:pPr>
            <a:r>
              <a:rPr lang="en-GB"/>
              <a:t>Thursday		KS1 class worship</a:t>
            </a:r>
            <a:endParaRPr/>
          </a:p>
          <a:p>
            <a:pPr marL="457200" lvl="0" indent="-342900" algn="l" rtl="0">
              <a:lnSpc>
                <a:spcPct val="115000"/>
              </a:lnSpc>
              <a:spcBef>
                <a:spcPts val="0"/>
              </a:spcBef>
              <a:spcAft>
                <a:spcPts val="0"/>
              </a:spcAft>
              <a:buSzPts val="1800"/>
              <a:buChar char="●"/>
            </a:pPr>
            <a:r>
              <a:rPr lang="en-GB"/>
              <a:t>Friday		Stars &amp; child led reflection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3"/>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Snacks &amp; Water Bottles</a:t>
            </a:r>
            <a:endParaRPr/>
          </a:p>
        </p:txBody>
      </p:sp>
      <p:sp>
        <p:nvSpPr>
          <p:cNvPr id="256" name="Google Shape;256;p43"/>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257" name="Google Shape;257;p4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School do provide snack for KS1 (fruit or veg). If you wish for your child to bring in a snack of fruit and veg you can do. </a:t>
            </a:r>
            <a:endParaRPr/>
          </a:p>
          <a:p>
            <a:pPr marL="457200" lvl="0" indent="-342900" algn="l" rtl="0">
              <a:lnSpc>
                <a:spcPct val="115000"/>
              </a:lnSpc>
              <a:spcBef>
                <a:spcPts val="0"/>
              </a:spcBef>
              <a:spcAft>
                <a:spcPts val="0"/>
              </a:spcAft>
              <a:buSzPts val="1800"/>
              <a:buChar char="●"/>
            </a:pPr>
            <a:r>
              <a:rPr lang="en-GB"/>
              <a:t>Please ensure they have a refillable water bottle so they can stay hydrated throughout the day.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School Vision</a:t>
            </a:r>
            <a:endParaRPr/>
          </a:p>
        </p:txBody>
      </p:sp>
      <p:sp>
        <p:nvSpPr>
          <p:cNvPr id="115" name="Google Shape;115;p26"/>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116" name="Google Shape;116;p2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fontScale="85000" lnSpcReduction="10000"/>
          </a:bodyPr>
          <a:lstStyle/>
          <a:p>
            <a:pPr marL="0" lvl="0" indent="0" algn="l" rtl="0">
              <a:lnSpc>
                <a:spcPct val="115000"/>
              </a:lnSpc>
              <a:spcBef>
                <a:spcPts val="0"/>
              </a:spcBef>
              <a:spcAft>
                <a:spcPts val="0"/>
              </a:spcAft>
              <a:buSzPct val="117647"/>
              <a:buNone/>
            </a:pPr>
            <a:r>
              <a:rPr lang="en-GB"/>
              <a:t>‘Loving, Learning, Living as we journey together to enable everyone to flourish.’</a:t>
            </a:r>
            <a:endParaRPr/>
          </a:p>
          <a:p>
            <a:pPr marL="457200" lvl="0" indent="-325755" algn="l" rtl="0">
              <a:lnSpc>
                <a:spcPct val="115000"/>
              </a:lnSpc>
              <a:spcBef>
                <a:spcPts val="1200"/>
              </a:spcBef>
              <a:spcAft>
                <a:spcPts val="0"/>
              </a:spcAft>
              <a:buSzPct val="100000"/>
              <a:buChar char="●"/>
            </a:pPr>
            <a:r>
              <a:rPr lang="en-GB"/>
              <a:t>We love God, ourselves and one another. We love and care for our world and our neighbours, locally and globally.</a:t>
            </a:r>
            <a:endParaRPr/>
          </a:p>
          <a:p>
            <a:pPr marL="457200" lvl="0" indent="-325755" algn="l" rtl="0">
              <a:lnSpc>
                <a:spcPct val="115000"/>
              </a:lnSpc>
              <a:spcBef>
                <a:spcPts val="0"/>
              </a:spcBef>
              <a:spcAft>
                <a:spcPts val="0"/>
              </a:spcAft>
              <a:buSzPct val="100000"/>
              <a:buChar char="●"/>
            </a:pPr>
            <a:r>
              <a:rPr lang="en-GB"/>
              <a:t>We learn from one another and grow in wisdom from the experiences we encounter so that we are equipped and enabled to become the people we were created to be.</a:t>
            </a:r>
            <a:endParaRPr/>
          </a:p>
          <a:p>
            <a:pPr marL="457200" lvl="0" indent="-325755" algn="l" rtl="0">
              <a:lnSpc>
                <a:spcPct val="115000"/>
              </a:lnSpc>
              <a:spcBef>
                <a:spcPts val="0"/>
              </a:spcBef>
              <a:spcAft>
                <a:spcPts val="0"/>
              </a:spcAft>
              <a:buSzPct val="100000"/>
              <a:buChar char="●"/>
            </a:pPr>
            <a:r>
              <a:rPr lang="en-GB"/>
              <a:t>We live together in peace, trust, and with respect. We forgive one another and bring hope to our world.</a:t>
            </a:r>
            <a:endParaRPr/>
          </a:p>
        </p:txBody>
      </p:sp>
      <p:pic>
        <p:nvPicPr>
          <p:cNvPr id="117" name="Google Shape;117;p26"/>
          <p:cNvPicPr preferRelativeResize="0"/>
          <p:nvPr/>
        </p:nvPicPr>
        <p:blipFill>
          <a:blip r:embed="rId3">
            <a:alphaModFix/>
          </a:blip>
          <a:stretch>
            <a:fillRect/>
          </a:stretch>
        </p:blipFill>
        <p:spPr>
          <a:xfrm>
            <a:off x="615463" y="2755900"/>
            <a:ext cx="3548475" cy="1996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Packed lunches</a:t>
            </a:r>
            <a:endParaRPr/>
          </a:p>
        </p:txBody>
      </p:sp>
      <p:sp>
        <p:nvSpPr>
          <p:cNvPr id="263" name="Google Shape;263;p44"/>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264" name="Google Shape;264;p44"/>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Encourage healthy choices</a:t>
            </a:r>
            <a:endParaRPr/>
          </a:p>
          <a:p>
            <a:pPr marL="457200" lvl="0" indent="-342900" algn="l" rtl="0">
              <a:lnSpc>
                <a:spcPct val="115000"/>
              </a:lnSpc>
              <a:spcBef>
                <a:spcPts val="0"/>
              </a:spcBef>
              <a:spcAft>
                <a:spcPts val="0"/>
              </a:spcAft>
              <a:buSzPts val="1800"/>
              <a:buChar char="●"/>
            </a:pPr>
            <a:r>
              <a:rPr lang="en-GB"/>
              <a:t>No fizzy drinks, nuts or bars of chocolate</a:t>
            </a:r>
            <a:endParaRPr/>
          </a:p>
          <a:p>
            <a:pPr marL="457200" lvl="0" indent="-342900" algn="l" rtl="0">
              <a:lnSpc>
                <a:spcPct val="115000"/>
              </a:lnSpc>
              <a:spcBef>
                <a:spcPts val="0"/>
              </a:spcBef>
              <a:spcAft>
                <a:spcPts val="0"/>
              </a:spcAft>
              <a:buSzPts val="1800"/>
              <a:buChar char="●"/>
            </a:pPr>
            <a:r>
              <a:rPr lang="en-GB"/>
              <a:t>Finding a good balance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a:spLocks noGrp="1"/>
          </p:cNvSpPr>
          <p:nvPr>
            <p:ph type="title"/>
          </p:nvPr>
        </p:nvSpPr>
        <p:spPr>
          <a:xfrm>
            <a:off x="265500" y="195825"/>
            <a:ext cx="4045200" cy="7572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PE days</a:t>
            </a:r>
            <a:endParaRPr/>
          </a:p>
        </p:txBody>
      </p:sp>
      <p:sp>
        <p:nvSpPr>
          <p:cNvPr id="270" name="Google Shape;270;p45"/>
          <p:cNvSpPr txBox="1">
            <a:spLocks noGrp="1"/>
          </p:cNvSpPr>
          <p:nvPr>
            <p:ph type="body" idx="2"/>
          </p:nvPr>
        </p:nvSpPr>
        <p:spPr>
          <a:xfrm>
            <a:off x="4952550" y="306475"/>
            <a:ext cx="3837000" cy="46152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PE days are Tuesday and Wednesday:</a:t>
            </a:r>
            <a:endParaRPr/>
          </a:p>
          <a:p>
            <a:pPr marL="457200" lvl="0" indent="0" algn="l" rtl="0">
              <a:lnSpc>
                <a:spcPct val="115000"/>
              </a:lnSpc>
              <a:spcBef>
                <a:spcPts val="0"/>
              </a:spcBef>
              <a:spcAft>
                <a:spcPts val="0"/>
              </a:spcAft>
              <a:buNone/>
            </a:pPr>
            <a:r>
              <a:rPr lang="en-GB"/>
              <a:t>Tuesday - cricket with external coach (Tom).</a:t>
            </a:r>
            <a:endParaRPr/>
          </a:p>
          <a:p>
            <a:pPr marL="457200" lvl="0" indent="0" algn="l" rtl="0">
              <a:lnSpc>
                <a:spcPct val="115000"/>
              </a:lnSpc>
              <a:spcBef>
                <a:spcPts val="0"/>
              </a:spcBef>
              <a:spcAft>
                <a:spcPts val="0"/>
              </a:spcAft>
              <a:buNone/>
            </a:pPr>
            <a:r>
              <a:rPr lang="en-GB"/>
              <a:t>Wednesday - dance</a:t>
            </a:r>
            <a:endParaRPr/>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GB"/>
              <a:t>Thursday - Weekly mile</a:t>
            </a:r>
            <a:endParaRPr/>
          </a:p>
        </p:txBody>
      </p:sp>
      <p:pic>
        <p:nvPicPr>
          <p:cNvPr id="271" name="Google Shape;271;p45"/>
          <p:cNvPicPr preferRelativeResize="0"/>
          <p:nvPr/>
        </p:nvPicPr>
        <p:blipFill rotWithShape="1">
          <a:blip r:embed="rId3">
            <a:alphaModFix/>
          </a:blip>
          <a:srcRect/>
          <a:stretch/>
        </p:blipFill>
        <p:spPr>
          <a:xfrm>
            <a:off x="3015837" y="1076163"/>
            <a:ext cx="1533600" cy="1533600"/>
          </a:xfrm>
          <a:prstGeom prst="rect">
            <a:avLst/>
          </a:prstGeom>
          <a:noFill/>
          <a:ln>
            <a:noFill/>
          </a:ln>
        </p:spPr>
      </p:pic>
      <p:pic>
        <p:nvPicPr>
          <p:cNvPr id="272" name="Google Shape;272;p45"/>
          <p:cNvPicPr preferRelativeResize="0"/>
          <p:nvPr/>
        </p:nvPicPr>
        <p:blipFill rotWithShape="1">
          <a:blip r:embed="rId4">
            <a:alphaModFix/>
          </a:blip>
          <a:srcRect/>
          <a:stretch/>
        </p:blipFill>
        <p:spPr>
          <a:xfrm>
            <a:off x="26763" y="1091113"/>
            <a:ext cx="1365426" cy="1455149"/>
          </a:xfrm>
          <a:prstGeom prst="rect">
            <a:avLst/>
          </a:prstGeom>
          <a:noFill/>
          <a:ln>
            <a:noFill/>
          </a:ln>
        </p:spPr>
      </p:pic>
      <p:pic>
        <p:nvPicPr>
          <p:cNvPr id="273" name="Google Shape;273;p45"/>
          <p:cNvPicPr preferRelativeResize="0"/>
          <p:nvPr/>
        </p:nvPicPr>
        <p:blipFill rotWithShape="1">
          <a:blip r:embed="rId5">
            <a:alphaModFix/>
          </a:blip>
          <a:srcRect/>
          <a:stretch/>
        </p:blipFill>
        <p:spPr>
          <a:xfrm>
            <a:off x="1531437" y="1011062"/>
            <a:ext cx="1657375" cy="1657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6"/>
          <p:cNvSpPr txBox="1">
            <a:spLocks noGrp="1"/>
          </p:cNvSpPr>
          <p:nvPr>
            <p:ph type="title"/>
          </p:nvPr>
        </p:nvSpPr>
        <p:spPr>
          <a:xfrm>
            <a:off x="265500" y="195825"/>
            <a:ext cx="4045200" cy="7572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PE kit</a:t>
            </a:r>
            <a:endParaRPr/>
          </a:p>
        </p:txBody>
      </p:sp>
      <p:sp>
        <p:nvSpPr>
          <p:cNvPr id="279" name="Google Shape;279;p46"/>
          <p:cNvSpPr txBox="1">
            <a:spLocks noGrp="1"/>
          </p:cNvSpPr>
          <p:nvPr>
            <p:ph type="body" idx="2"/>
          </p:nvPr>
        </p:nvSpPr>
        <p:spPr>
          <a:xfrm>
            <a:off x="4952550" y="306475"/>
            <a:ext cx="3837000" cy="4615200"/>
          </a:xfrm>
          <a:prstGeom prst="rect">
            <a:avLst/>
          </a:prstGeom>
          <a:noFill/>
          <a:ln>
            <a:noFill/>
          </a:ln>
        </p:spPr>
        <p:txBody>
          <a:bodyPr spcFirstLastPara="1" wrap="square" lIns="91425" tIns="91425" rIns="91425" bIns="91425" anchor="ctr" anchorCtr="0">
            <a:normAutofit/>
          </a:bodyPr>
          <a:lstStyle/>
          <a:p>
            <a:pPr marL="457200" lvl="0" indent="-317500" algn="l" rtl="0">
              <a:lnSpc>
                <a:spcPct val="100000"/>
              </a:lnSpc>
              <a:spcBef>
                <a:spcPts val="0"/>
              </a:spcBef>
              <a:spcAft>
                <a:spcPts val="0"/>
              </a:spcAft>
              <a:buSzPts val="1400"/>
              <a:buChar char="●"/>
            </a:pPr>
            <a:r>
              <a:rPr lang="en-GB" sz="1400"/>
              <a:t>Although your child will have designated P.E days, we encourage P.E kits to be kept in school to allow flexibility.</a:t>
            </a:r>
            <a:endParaRPr sz="1400"/>
          </a:p>
          <a:p>
            <a:pPr marL="457200" lvl="0" indent="-317500" algn="l" rtl="0">
              <a:lnSpc>
                <a:spcPct val="100000"/>
              </a:lnSpc>
              <a:spcBef>
                <a:spcPts val="0"/>
              </a:spcBef>
              <a:spcAft>
                <a:spcPts val="0"/>
              </a:spcAft>
              <a:buSzPts val="1400"/>
              <a:buChar char="●"/>
            </a:pPr>
            <a:r>
              <a:rPr lang="en-GB" sz="1400"/>
              <a:t>Plain black shorts and PE T-shirts (red, blue or green T-shirt - depending upon school team)</a:t>
            </a:r>
            <a:endParaRPr sz="1400"/>
          </a:p>
          <a:p>
            <a:pPr marL="457200" lvl="0" indent="-317500" algn="l" rtl="0">
              <a:lnSpc>
                <a:spcPct val="100000"/>
              </a:lnSpc>
              <a:spcBef>
                <a:spcPts val="0"/>
              </a:spcBef>
              <a:spcAft>
                <a:spcPts val="0"/>
              </a:spcAft>
              <a:buSzPts val="1400"/>
              <a:buChar char="●"/>
            </a:pPr>
            <a:r>
              <a:rPr lang="en-GB" sz="1400"/>
              <a:t>Plain black jogging bottoms or plain black leggings (for outdoors during colder weather)</a:t>
            </a:r>
            <a:endParaRPr sz="1400"/>
          </a:p>
          <a:p>
            <a:pPr marL="457200" lvl="0" indent="-317500" algn="l" rtl="0">
              <a:lnSpc>
                <a:spcPct val="100000"/>
              </a:lnSpc>
              <a:spcBef>
                <a:spcPts val="0"/>
              </a:spcBef>
              <a:spcAft>
                <a:spcPts val="0"/>
              </a:spcAft>
              <a:buSzPts val="1400"/>
              <a:buChar char="●"/>
            </a:pPr>
            <a:r>
              <a:rPr lang="en-GB" sz="1400"/>
              <a:t>We prefer children to go barefoot for indoor activities: sandshoes or trainers are essential for outdoor purposes.</a:t>
            </a:r>
            <a:endParaRPr sz="1400"/>
          </a:p>
          <a:p>
            <a:pPr marL="457200" lvl="0" indent="-317500" algn="l" rtl="0">
              <a:lnSpc>
                <a:spcPct val="100000"/>
              </a:lnSpc>
              <a:spcBef>
                <a:spcPts val="0"/>
              </a:spcBef>
              <a:spcAft>
                <a:spcPts val="0"/>
              </a:spcAft>
              <a:buSzPts val="1400"/>
              <a:buChar char="●"/>
            </a:pPr>
            <a:r>
              <a:rPr lang="en-GB" sz="1400"/>
              <a:t>A named drawstring bag is ideal for keeping P.E. equipment in and we discourage large sports bags because of limited space in the cloakrooms.</a:t>
            </a:r>
            <a:endParaRPr sz="1400"/>
          </a:p>
          <a:p>
            <a:pPr marL="457200" lvl="0" indent="-317500" algn="l" rtl="0">
              <a:lnSpc>
                <a:spcPct val="100000"/>
              </a:lnSpc>
              <a:spcBef>
                <a:spcPts val="0"/>
              </a:spcBef>
              <a:spcAft>
                <a:spcPts val="0"/>
              </a:spcAft>
              <a:buSzPts val="1400"/>
              <a:buChar char="●"/>
            </a:pPr>
            <a:r>
              <a:rPr lang="en-GB" sz="1400"/>
              <a:t>Please note that football shirts are not permitted for PE</a:t>
            </a:r>
            <a:endParaRPr sz="1400"/>
          </a:p>
          <a:p>
            <a:pPr marL="457200" lvl="0" indent="-317500" algn="l" rtl="0">
              <a:lnSpc>
                <a:spcPct val="100000"/>
              </a:lnSpc>
              <a:spcBef>
                <a:spcPts val="0"/>
              </a:spcBef>
              <a:spcAft>
                <a:spcPts val="0"/>
              </a:spcAft>
              <a:buSzPts val="1400"/>
              <a:buChar char="●"/>
            </a:pPr>
            <a:r>
              <a:rPr lang="en-GB" sz="1400"/>
              <a:t>Earrings</a:t>
            </a:r>
            <a:endParaRPr sz="1400"/>
          </a:p>
          <a:p>
            <a:pPr marL="0" lvl="0" indent="0" algn="l" rtl="0">
              <a:lnSpc>
                <a:spcPct val="115000"/>
              </a:lnSpc>
              <a:spcBef>
                <a:spcPts val="1200"/>
              </a:spcBef>
              <a:spcAft>
                <a:spcPts val="0"/>
              </a:spcAft>
              <a:buNone/>
            </a:pPr>
            <a:endParaRPr sz="1400"/>
          </a:p>
        </p:txBody>
      </p:sp>
      <p:pic>
        <p:nvPicPr>
          <p:cNvPr id="280" name="Google Shape;280;p46"/>
          <p:cNvPicPr preferRelativeResize="0"/>
          <p:nvPr/>
        </p:nvPicPr>
        <p:blipFill rotWithShape="1">
          <a:blip r:embed="rId3">
            <a:alphaModFix/>
          </a:blip>
          <a:srcRect/>
          <a:stretch/>
        </p:blipFill>
        <p:spPr>
          <a:xfrm>
            <a:off x="3015837" y="1076163"/>
            <a:ext cx="1533600" cy="1533600"/>
          </a:xfrm>
          <a:prstGeom prst="rect">
            <a:avLst/>
          </a:prstGeom>
          <a:noFill/>
          <a:ln>
            <a:noFill/>
          </a:ln>
        </p:spPr>
      </p:pic>
      <p:pic>
        <p:nvPicPr>
          <p:cNvPr id="281" name="Google Shape;281;p46"/>
          <p:cNvPicPr preferRelativeResize="0"/>
          <p:nvPr/>
        </p:nvPicPr>
        <p:blipFill rotWithShape="1">
          <a:blip r:embed="rId4">
            <a:alphaModFix/>
          </a:blip>
          <a:srcRect/>
          <a:stretch/>
        </p:blipFill>
        <p:spPr>
          <a:xfrm>
            <a:off x="26763" y="1091113"/>
            <a:ext cx="1365426" cy="1455149"/>
          </a:xfrm>
          <a:prstGeom prst="rect">
            <a:avLst/>
          </a:prstGeom>
          <a:noFill/>
          <a:ln>
            <a:noFill/>
          </a:ln>
        </p:spPr>
      </p:pic>
      <p:pic>
        <p:nvPicPr>
          <p:cNvPr id="282" name="Google Shape;282;p46"/>
          <p:cNvPicPr preferRelativeResize="0"/>
          <p:nvPr/>
        </p:nvPicPr>
        <p:blipFill rotWithShape="1">
          <a:blip r:embed="rId5">
            <a:alphaModFix/>
          </a:blip>
          <a:srcRect/>
          <a:stretch/>
        </p:blipFill>
        <p:spPr>
          <a:xfrm>
            <a:off x="1531437" y="1011062"/>
            <a:ext cx="1657375" cy="1657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7"/>
          <p:cNvSpPr txBox="1">
            <a:spLocks noGrp="1"/>
          </p:cNvSpPr>
          <p:nvPr>
            <p:ph type="title"/>
          </p:nvPr>
        </p:nvSpPr>
        <p:spPr>
          <a:xfrm>
            <a:off x="265500" y="18955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4222"/>
              <a:buNone/>
            </a:pPr>
            <a:r>
              <a:rPr lang="en-GB"/>
              <a:t>Outdoor Learning</a:t>
            </a:r>
            <a:endParaRPr/>
          </a:p>
        </p:txBody>
      </p:sp>
      <p:sp>
        <p:nvSpPr>
          <p:cNvPr id="288" name="Google Shape;288;p47"/>
          <p:cNvSpPr txBox="1">
            <a:spLocks noGrp="1"/>
          </p:cNvSpPr>
          <p:nvPr>
            <p:ph type="subTitle" idx="1"/>
          </p:nvPr>
        </p:nvSpPr>
        <p:spPr>
          <a:xfrm>
            <a:off x="265500" y="1855050"/>
            <a:ext cx="4045200" cy="716700"/>
          </a:xfrm>
          <a:prstGeom prst="rect">
            <a:avLst/>
          </a:prstGeom>
          <a:noFill/>
          <a:ln>
            <a:noFill/>
          </a:ln>
        </p:spPr>
        <p:txBody>
          <a:bodyPr spcFirstLastPara="1" wrap="square" lIns="91425" tIns="91425" rIns="91425" bIns="91425" anchor="t" anchorCtr="0">
            <a:normAutofit fontScale="92500"/>
          </a:bodyPr>
          <a:lstStyle/>
          <a:p>
            <a:pPr marL="0" lvl="0" indent="0" algn="ctr" rtl="0">
              <a:lnSpc>
                <a:spcPct val="100000"/>
              </a:lnSpc>
              <a:spcBef>
                <a:spcPts val="0"/>
              </a:spcBef>
              <a:spcAft>
                <a:spcPts val="0"/>
              </a:spcAft>
              <a:buSzPts val="2100"/>
              <a:buNone/>
            </a:pPr>
            <a:r>
              <a:rPr lang="en-GB"/>
              <a:t>Thursday afternoons - </a:t>
            </a:r>
            <a:endParaRPr/>
          </a:p>
          <a:p>
            <a:pPr marL="0" lvl="0" indent="0" algn="ctr" rtl="0">
              <a:lnSpc>
                <a:spcPct val="100000"/>
              </a:lnSpc>
              <a:spcBef>
                <a:spcPts val="0"/>
              </a:spcBef>
              <a:spcAft>
                <a:spcPts val="0"/>
              </a:spcAft>
              <a:buSzPts val="2100"/>
              <a:buNone/>
            </a:pPr>
            <a:r>
              <a:rPr lang="en-GB"/>
              <a:t>Forest Based Learning </a:t>
            </a:r>
            <a:endParaRPr/>
          </a:p>
        </p:txBody>
      </p:sp>
      <p:sp>
        <p:nvSpPr>
          <p:cNvPr id="289" name="Google Shape;289;p47"/>
          <p:cNvSpPr txBox="1">
            <a:spLocks noGrp="1"/>
          </p:cNvSpPr>
          <p:nvPr>
            <p:ph type="body" idx="2"/>
          </p:nvPr>
        </p:nvSpPr>
        <p:spPr>
          <a:xfrm>
            <a:off x="4965750" y="251825"/>
            <a:ext cx="3837000" cy="4576800"/>
          </a:xfrm>
          <a:prstGeom prst="rect">
            <a:avLst/>
          </a:prstGeom>
          <a:noFill/>
          <a:ln>
            <a:noFill/>
          </a:ln>
        </p:spPr>
        <p:txBody>
          <a:bodyPr spcFirstLastPara="1" wrap="square" lIns="91425" tIns="91425" rIns="91425" bIns="91425" anchor="ctr" anchorCtr="0">
            <a:normAutofit fontScale="25000" lnSpcReduction="20000"/>
          </a:bodyPr>
          <a:lstStyle/>
          <a:p>
            <a:pPr marL="0" lvl="0" indent="0" algn="l" rtl="0">
              <a:spcBef>
                <a:spcPts val="0"/>
              </a:spcBef>
              <a:spcAft>
                <a:spcPts val="0"/>
              </a:spcAft>
              <a:buClr>
                <a:schemeClr val="dk2"/>
              </a:buClr>
              <a:buSzPts val="275"/>
              <a:buFont typeface="Arial"/>
              <a:buNone/>
            </a:pPr>
            <a:r>
              <a:rPr lang="en-GB" sz="5815"/>
              <a:t>Outdoor learning/Forest Kit:</a:t>
            </a:r>
            <a:endParaRPr sz="5815"/>
          </a:p>
          <a:p>
            <a:pPr marL="0" lvl="0" indent="0" algn="l" rtl="0">
              <a:spcBef>
                <a:spcPts val="1200"/>
              </a:spcBef>
              <a:spcAft>
                <a:spcPts val="0"/>
              </a:spcAft>
              <a:buClr>
                <a:schemeClr val="dk2"/>
              </a:buClr>
              <a:buSzPts val="275"/>
              <a:buFont typeface="Arial"/>
              <a:buNone/>
            </a:pPr>
            <a:r>
              <a:rPr lang="en-GB" sz="5815"/>
              <a:t>We are going to have a big focus this year on outdoor learning and making the most of our wonderful school grounds. Therefore ALL Children need a warm base layer (in a named bag) to wear under the waterproofs that school will provide. If you do have surplus waterproofs or a set that can be kept in school for your child then we are grateful for any donations. </a:t>
            </a:r>
            <a:endParaRPr sz="5815"/>
          </a:p>
          <a:p>
            <a:pPr marL="0" lvl="0" indent="0" algn="l" rtl="0">
              <a:spcBef>
                <a:spcPts val="1200"/>
              </a:spcBef>
              <a:spcAft>
                <a:spcPts val="0"/>
              </a:spcAft>
              <a:buClr>
                <a:schemeClr val="dk2"/>
              </a:buClr>
              <a:buSzPts val="275"/>
              <a:buFont typeface="Arial"/>
              <a:buNone/>
            </a:pPr>
            <a:r>
              <a:rPr lang="en-GB" sz="5815"/>
              <a:t>Their outdoor kit should be left in school for the half term.</a:t>
            </a:r>
            <a:endParaRPr sz="5815"/>
          </a:p>
          <a:p>
            <a:pPr marL="0" lvl="0" indent="0" algn="l" rtl="0">
              <a:spcBef>
                <a:spcPts val="1200"/>
              </a:spcBef>
              <a:spcAft>
                <a:spcPts val="0"/>
              </a:spcAft>
              <a:buClr>
                <a:schemeClr val="dk2"/>
              </a:buClr>
              <a:buSzPts val="275"/>
              <a:buFont typeface="Arial"/>
              <a:buNone/>
            </a:pPr>
            <a:r>
              <a:rPr lang="en-GB" sz="5815"/>
              <a:t>● Plain black jogging bottoms.</a:t>
            </a:r>
            <a:endParaRPr sz="5815"/>
          </a:p>
          <a:p>
            <a:pPr marL="0" lvl="0" indent="0" algn="l" rtl="0">
              <a:spcBef>
                <a:spcPts val="1200"/>
              </a:spcBef>
              <a:spcAft>
                <a:spcPts val="0"/>
              </a:spcAft>
              <a:buClr>
                <a:schemeClr val="dk2"/>
              </a:buClr>
              <a:buSzPts val="275"/>
              <a:buFont typeface="Arial"/>
              <a:buNone/>
            </a:pPr>
            <a:r>
              <a:rPr lang="en-GB" sz="5815"/>
              <a:t>● Plain long sleeved jumper.</a:t>
            </a:r>
            <a:endParaRPr sz="5815"/>
          </a:p>
          <a:p>
            <a:pPr marL="0" lvl="0" indent="0" algn="l" rtl="0">
              <a:spcBef>
                <a:spcPts val="1200"/>
              </a:spcBef>
              <a:spcAft>
                <a:spcPts val="0"/>
              </a:spcAft>
              <a:buClr>
                <a:schemeClr val="dk2"/>
              </a:buClr>
              <a:buSzPts val="275"/>
              <a:buFont typeface="Arial"/>
              <a:buNone/>
            </a:pPr>
            <a:r>
              <a:rPr lang="en-GB" sz="5815"/>
              <a:t>● Warm long socks</a:t>
            </a:r>
            <a:endParaRPr sz="5815"/>
          </a:p>
          <a:p>
            <a:pPr marL="0" lvl="0" indent="0" algn="l" rtl="0">
              <a:spcBef>
                <a:spcPts val="1200"/>
              </a:spcBef>
              <a:spcAft>
                <a:spcPts val="1200"/>
              </a:spcAft>
              <a:buSzPts val="275"/>
              <a:buNone/>
            </a:pPr>
            <a:r>
              <a:rPr lang="en-GB" sz="5815"/>
              <a:t>● Wellington Boots (we have spares in all sizes if you don’t have any)</a:t>
            </a:r>
            <a:endParaRPr sz="2700"/>
          </a:p>
        </p:txBody>
      </p:sp>
      <p:pic>
        <p:nvPicPr>
          <p:cNvPr id="290" name="Google Shape;290;p47"/>
          <p:cNvPicPr preferRelativeResize="0"/>
          <p:nvPr/>
        </p:nvPicPr>
        <p:blipFill>
          <a:blip r:embed="rId3">
            <a:alphaModFix/>
          </a:blip>
          <a:stretch>
            <a:fillRect/>
          </a:stretch>
        </p:blipFill>
        <p:spPr>
          <a:xfrm>
            <a:off x="152400" y="2724150"/>
            <a:ext cx="1778684" cy="2266950"/>
          </a:xfrm>
          <a:prstGeom prst="rect">
            <a:avLst/>
          </a:prstGeom>
          <a:noFill/>
          <a:ln>
            <a:noFill/>
          </a:ln>
        </p:spPr>
      </p:pic>
      <p:pic>
        <p:nvPicPr>
          <p:cNvPr id="291" name="Google Shape;291;p47"/>
          <p:cNvPicPr preferRelativeResize="0"/>
          <p:nvPr/>
        </p:nvPicPr>
        <p:blipFill>
          <a:blip r:embed="rId4">
            <a:alphaModFix/>
          </a:blip>
          <a:stretch>
            <a:fillRect/>
          </a:stretch>
        </p:blipFill>
        <p:spPr>
          <a:xfrm>
            <a:off x="2515284" y="2703650"/>
            <a:ext cx="1702417" cy="2266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8"/>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Swimming Schedule</a:t>
            </a:r>
            <a:endParaRPr/>
          </a:p>
        </p:txBody>
      </p:sp>
      <p:sp>
        <p:nvSpPr>
          <p:cNvPr id="297" name="Google Shape;297;p48"/>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Wednesday Afternoons</a:t>
            </a:r>
            <a:endParaRPr/>
          </a:p>
        </p:txBody>
      </p:sp>
      <p:sp>
        <p:nvSpPr>
          <p:cNvPr id="298" name="Google Shape;298;p4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GB" sz="2700"/>
              <a:t>Spring term - Swimming</a:t>
            </a:r>
            <a:endParaRPr sz="2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9"/>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Behaviour Policy</a:t>
            </a:r>
            <a:endParaRPr/>
          </a:p>
        </p:txBody>
      </p:sp>
      <p:sp>
        <p:nvSpPr>
          <p:cNvPr id="304" name="Google Shape;304;p49"/>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305" name="Google Shape;305;p49"/>
          <p:cNvSpPr txBox="1">
            <a:spLocks noGrp="1"/>
          </p:cNvSpPr>
          <p:nvPr>
            <p:ph type="body" idx="2"/>
          </p:nvPr>
        </p:nvSpPr>
        <p:spPr>
          <a:xfrm>
            <a:off x="4939500" y="275275"/>
            <a:ext cx="3837000" cy="4578300"/>
          </a:xfrm>
          <a:prstGeom prst="rect">
            <a:avLst/>
          </a:prstGeom>
          <a:noFill/>
          <a:ln>
            <a:noFill/>
          </a:ln>
        </p:spPr>
        <p:txBody>
          <a:bodyPr spcFirstLastPara="1" wrap="square" lIns="91425" tIns="91425" rIns="91425" bIns="91425" anchor="ctr" anchorCtr="0">
            <a:normAutofit fontScale="85000" lnSpcReduction="10000"/>
          </a:bodyPr>
          <a:lstStyle/>
          <a:p>
            <a:pPr marL="0" lvl="0" indent="0" algn="l" rtl="0">
              <a:lnSpc>
                <a:spcPct val="100000"/>
              </a:lnSpc>
              <a:spcBef>
                <a:spcPts val="0"/>
              </a:spcBef>
              <a:spcAft>
                <a:spcPts val="0"/>
              </a:spcAft>
              <a:buClr>
                <a:schemeClr val="dk2"/>
              </a:buClr>
              <a:buSzPct val="55000"/>
              <a:buFont typeface="Arial"/>
              <a:buNone/>
            </a:pPr>
            <a:r>
              <a:rPr lang="en-GB" sz="2000" b="1">
                <a:solidFill>
                  <a:schemeClr val="dk2"/>
                </a:solidFill>
              </a:rPr>
              <a:t>Our school Rules are:</a:t>
            </a:r>
            <a:endParaRPr sz="2000" b="1" u="sng">
              <a:solidFill>
                <a:schemeClr val="dk2"/>
              </a:solidFill>
            </a:endParaRPr>
          </a:p>
          <a:p>
            <a:pPr marL="0" lvl="0" indent="0" algn="just" rtl="0">
              <a:lnSpc>
                <a:spcPct val="100000"/>
              </a:lnSpc>
              <a:spcBef>
                <a:spcPts val="0"/>
              </a:spcBef>
              <a:spcAft>
                <a:spcPts val="0"/>
              </a:spcAft>
              <a:buClr>
                <a:schemeClr val="dk2"/>
              </a:buClr>
              <a:buSzPct val="78571"/>
              <a:buFont typeface="Arial"/>
              <a:buNone/>
            </a:pPr>
            <a:r>
              <a:rPr lang="en-GB" sz="1400" b="1"/>
              <a:t>Loving</a:t>
            </a:r>
            <a:endParaRPr sz="1400"/>
          </a:p>
          <a:p>
            <a:pPr marL="0" lvl="0" indent="0" algn="just" rtl="0">
              <a:lnSpc>
                <a:spcPct val="100000"/>
              </a:lnSpc>
              <a:spcBef>
                <a:spcPts val="0"/>
              </a:spcBef>
              <a:spcAft>
                <a:spcPts val="0"/>
              </a:spcAft>
              <a:buClr>
                <a:schemeClr val="dk2"/>
              </a:buClr>
              <a:buSzPct val="78571"/>
              <a:buFont typeface="Arial"/>
              <a:buNone/>
            </a:pPr>
            <a:r>
              <a:rPr lang="en-GB" sz="1400" b="1"/>
              <a:t>We love God, ourselves and one another. We love and care for our world and our neighbours, locally and globally.</a:t>
            </a:r>
            <a:endParaRPr sz="1400"/>
          </a:p>
          <a:p>
            <a:pPr marL="457200" lvl="0" indent="-304165" algn="just" rtl="0">
              <a:lnSpc>
                <a:spcPct val="100000"/>
              </a:lnSpc>
              <a:spcBef>
                <a:spcPts val="0"/>
              </a:spcBef>
              <a:spcAft>
                <a:spcPts val="0"/>
              </a:spcAft>
              <a:buSzPct val="100000"/>
              <a:buFont typeface="Calibri"/>
              <a:buChar char="●"/>
            </a:pPr>
            <a:r>
              <a:rPr lang="en-GB" sz="1400" b="1"/>
              <a:t>Be kind, helpful and polite to everyone (kind hands, kind feet and kind words)</a:t>
            </a:r>
            <a:endParaRPr sz="1400" b="1"/>
          </a:p>
          <a:p>
            <a:pPr marL="457200" lvl="0" indent="-304165" algn="just" rtl="0">
              <a:lnSpc>
                <a:spcPct val="100000"/>
              </a:lnSpc>
              <a:spcBef>
                <a:spcPts val="0"/>
              </a:spcBef>
              <a:spcAft>
                <a:spcPts val="0"/>
              </a:spcAft>
              <a:buSzPct val="100000"/>
              <a:buFont typeface="Calibri"/>
              <a:buChar char="●"/>
            </a:pPr>
            <a:r>
              <a:rPr lang="en-GB" sz="1400" b="1"/>
              <a:t>Be respectful to our school, the grounds and each other</a:t>
            </a:r>
            <a:endParaRPr sz="1400" b="1"/>
          </a:p>
          <a:p>
            <a:pPr marL="457200" lvl="0" indent="-304165" algn="just" rtl="0">
              <a:lnSpc>
                <a:spcPct val="100000"/>
              </a:lnSpc>
              <a:spcBef>
                <a:spcPts val="0"/>
              </a:spcBef>
              <a:spcAft>
                <a:spcPts val="0"/>
              </a:spcAft>
              <a:buSzPct val="100000"/>
              <a:buFont typeface="Calibri"/>
              <a:buChar char="●"/>
            </a:pPr>
            <a:r>
              <a:rPr lang="en-GB" sz="1400" b="1"/>
              <a:t>Keep each other and yourself safe</a:t>
            </a:r>
            <a:endParaRPr sz="1400" b="1"/>
          </a:p>
          <a:p>
            <a:pPr marL="0" lvl="0" indent="0" algn="just" rtl="0">
              <a:lnSpc>
                <a:spcPct val="100000"/>
              </a:lnSpc>
              <a:spcBef>
                <a:spcPts val="1400"/>
              </a:spcBef>
              <a:spcAft>
                <a:spcPts val="0"/>
              </a:spcAft>
              <a:buClr>
                <a:schemeClr val="dk2"/>
              </a:buClr>
              <a:buSzPct val="78571"/>
              <a:buFont typeface="Arial"/>
              <a:buNone/>
            </a:pPr>
            <a:r>
              <a:rPr lang="en-GB" sz="1400" b="1"/>
              <a:t>Learning</a:t>
            </a:r>
            <a:endParaRPr sz="1400"/>
          </a:p>
          <a:p>
            <a:pPr marL="0" lvl="0" indent="0" algn="just" rtl="0">
              <a:lnSpc>
                <a:spcPct val="100000"/>
              </a:lnSpc>
              <a:spcBef>
                <a:spcPts val="0"/>
              </a:spcBef>
              <a:spcAft>
                <a:spcPts val="0"/>
              </a:spcAft>
              <a:buClr>
                <a:schemeClr val="dk2"/>
              </a:buClr>
              <a:buSzPct val="78571"/>
              <a:buFont typeface="Arial"/>
              <a:buNone/>
            </a:pPr>
            <a:r>
              <a:rPr lang="en-GB" sz="1400" b="1"/>
              <a:t>We learn from one another and grow in wisdom from the experiences we encounter so that we are equipped and enabled to become the people we were created to be.</a:t>
            </a:r>
            <a:endParaRPr sz="1400"/>
          </a:p>
          <a:p>
            <a:pPr marL="457200" lvl="0" indent="-304165" algn="just" rtl="0">
              <a:lnSpc>
                <a:spcPct val="100000"/>
              </a:lnSpc>
              <a:spcBef>
                <a:spcPts val="0"/>
              </a:spcBef>
              <a:spcAft>
                <a:spcPts val="0"/>
              </a:spcAft>
              <a:buSzPct val="100000"/>
              <a:buFont typeface="Calibri"/>
              <a:buChar char="●"/>
            </a:pPr>
            <a:r>
              <a:rPr lang="en-GB" sz="1400" b="1"/>
              <a:t>Listen when the teacher and others are talking</a:t>
            </a:r>
            <a:endParaRPr sz="1400"/>
          </a:p>
          <a:p>
            <a:pPr marL="457200" lvl="0" indent="-304165" algn="just" rtl="0">
              <a:lnSpc>
                <a:spcPct val="100000"/>
              </a:lnSpc>
              <a:spcBef>
                <a:spcPts val="0"/>
              </a:spcBef>
              <a:spcAft>
                <a:spcPts val="0"/>
              </a:spcAft>
              <a:buSzPct val="100000"/>
              <a:buFont typeface="Calibri"/>
              <a:buChar char="●"/>
            </a:pPr>
            <a:r>
              <a:rPr lang="en-GB" sz="1400" b="1"/>
              <a:t>Follow instructions—always ask for help if you need it</a:t>
            </a:r>
            <a:endParaRPr sz="1400"/>
          </a:p>
          <a:p>
            <a:pPr marL="457200" lvl="0" indent="-304165" algn="just" rtl="0">
              <a:lnSpc>
                <a:spcPct val="100000"/>
              </a:lnSpc>
              <a:spcBef>
                <a:spcPts val="0"/>
              </a:spcBef>
              <a:spcAft>
                <a:spcPts val="0"/>
              </a:spcAft>
              <a:buSzPct val="100000"/>
              <a:buFont typeface="Calibri"/>
              <a:buChar char="●"/>
            </a:pPr>
            <a:r>
              <a:rPr lang="en-GB" sz="1400" b="1"/>
              <a:t>Always try your best and have pride in your work.</a:t>
            </a:r>
            <a:endParaRPr sz="1400"/>
          </a:p>
          <a:p>
            <a:pPr marL="0" lvl="0" indent="0" algn="just" rtl="0">
              <a:lnSpc>
                <a:spcPct val="100000"/>
              </a:lnSpc>
              <a:spcBef>
                <a:spcPts val="1000"/>
              </a:spcBef>
              <a:spcAft>
                <a:spcPts val="0"/>
              </a:spcAft>
              <a:buClr>
                <a:schemeClr val="dk2"/>
              </a:buClr>
              <a:buSzPct val="78571"/>
              <a:buFont typeface="Arial"/>
              <a:buNone/>
            </a:pPr>
            <a:r>
              <a:rPr lang="en-GB" sz="1400" b="1"/>
              <a:t>Living</a:t>
            </a:r>
            <a:endParaRPr sz="1400"/>
          </a:p>
          <a:p>
            <a:pPr marL="0" lvl="0" indent="0" algn="just" rtl="0">
              <a:lnSpc>
                <a:spcPct val="100000"/>
              </a:lnSpc>
              <a:spcBef>
                <a:spcPts val="0"/>
              </a:spcBef>
              <a:spcAft>
                <a:spcPts val="0"/>
              </a:spcAft>
              <a:buClr>
                <a:schemeClr val="dk2"/>
              </a:buClr>
              <a:buSzPct val="78571"/>
              <a:buFont typeface="Arial"/>
              <a:buNone/>
            </a:pPr>
            <a:r>
              <a:rPr lang="en-GB" sz="1400" b="1"/>
              <a:t>We live together in peace, trust, and with respect. We forgive one another and bring hope to our world.</a:t>
            </a:r>
            <a:endParaRPr sz="1400"/>
          </a:p>
          <a:p>
            <a:pPr marL="457200" lvl="0" indent="-304165" algn="just" rtl="0">
              <a:lnSpc>
                <a:spcPct val="100000"/>
              </a:lnSpc>
              <a:spcBef>
                <a:spcPts val="0"/>
              </a:spcBef>
              <a:spcAft>
                <a:spcPts val="0"/>
              </a:spcAft>
              <a:buSzPct val="100000"/>
              <a:buFont typeface="Calibri"/>
              <a:buChar char="●"/>
            </a:pPr>
            <a:r>
              <a:rPr lang="en-GB" sz="1400" b="1"/>
              <a:t>Be honest</a:t>
            </a:r>
            <a:endParaRPr sz="1400"/>
          </a:p>
          <a:p>
            <a:pPr marL="457200" lvl="0" indent="-304165" algn="just" rtl="0">
              <a:lnSpc>
                <a:spcPct val="100000"/>
              </a:lnSpc>
              <a:spcBef>
                <a:spcPts val="0"/>
              </a:spcBef>
              <a:spcAft>
                <a:spcPts val="0"/>
              </a:spcAft>
              <a:buSzPct val="100000"/>
              <a:buFont typeface="Calibri"/>
              <a:buChar char="●"/>
            </a:pPr>
            <a:r>
              <a:rPr lang="en-GB" sz="1400" b="1"/>
              <a:t>Have a positive attitude</a:t>
            </a:r>
            <a:endParaRPr sz="1400"/>
          </a:p>
          <a:p>
            <a:pPr marL="457200" lvl="0" indent="-304165" algn="just" rtl="0">
              <a:lnSpc>
                <a:spcPct val="100000"/>
              </a:lnSpc>
              <a:spcBef>
                <a:spcPts val="0"/>
              </a:spcBef>
              <a:spcAft>
                <a:spcPts val="0"/>
              </a:spcAft>
              <a:buSzPct val="100000"/>
              <a:buFont typeface="Calibri"/>
              <a:buChar char="●"/>
            </a:pPr>
            <a:r>
              <a:rPr lang="en-GB" sz="1400" b="1"/>
              <a:t>Forgive and forget</a:t>
            </a:r>
            <a:endParaRPr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5">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Behaviour Policy</a:t>
            </a:r>
            <a:endParaRPr/>
          </a:p>
        </p:txBody>
      </p:sp>
      <p:sp>
        <p:nvSpPr>
          <p:cNvPr id="311" name="Google Shape;311;p50"/>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r>
              <a:rPr lang="en-GB"/>
              <a:t>Team Points</a:t>
            </a:r>
            <a:endParaRPr/>
          </a:p>
        </p:txBody>
      </p:sp>
      <p:sp>
        <p:nvSpPr>
          <p:cNvPr id="312" name="Google Shape;312;p50"/>
          <p:cNvSpPr txBox="1">
            <a:spLocks noGrp="1"/>
          </p:cNvSpPr>
          <p:nvPr>
            <p:ph type="body" idx="2"/>
          </p:nvPr>
        </p:nvSpPr>
        <p:spPr>
          <a:xfrm>
            <a:off x="4939500" y="231825"/>
            <a:ext cx="3837000" cy="4187400"/>
          </a:xfrm>
          <a:prstGeom prst="rect">
            <a:avLst/>
          </a:prstGeom>
          <a:noFill/>
          <a:ln>
            <a:noFill/>
          </a:ln>
        </p:spPr>
        <p:txBody>
          <a:bodyPr spcFirstLastPara="1" wrap="square" lIns="91425" tIns="91425" rIns="91425" bIns="91425" anchor="ctr" anchorCtr="0">
            <a:normAutofit fontScale="85000" lnSpcReduction="20000"/>
          </a:bodyPr>
          <a:lstStyle/>
          <a:p>
            <a:pPr marL="457200" lvl="0" indent="-325755" algn="l" rtl="0">
              <a:lnSpc>
                <a:spcPct val="115000"/>
              </a:lnSpc>
              <a:spcBef>
                <a:spcPts val="0"/>
              </a:spcBef>
              <a:spcAft>
                <a:spcPts val="0"/>
              </a:spcAft>
              <a:buSzPct val="100000"/>
              <a:buChar char="●"/>
            </a:pPr>
            <a:r>
              <a:rPr lang="en-GB"/>
              <a:t>Following the school rules is rewarded with Team Points.</a:t>
            </a:r>
            <a:endParaRPr/>
          </a:p>
          <a:p>
            <a:pPr marL="457200" lvl="0" indent="-325755" algn="l" rtl="0">
              <a:lnSpc>
                <a:spcPct val="115000"/>
              </a:lnSpc>
              <a:spcBef>
                <a:spcPts val="0"/>
              </a:spcBef>
              <a:spcAft>
                <a:spcPts val="0"/>
              </a:spcAft>
              <a:buSzPct val="100000"/>
              <a:buChar char="●"/>
            </a:pPr>
            <a:r>
              <a:rPr lang="en-GB"/>
              <a:t>These points are collected for the team they belong to, Coquetdale (blue), Cheviot (red) and Simonside (green).</a:t>
            </a:r>
            <a:endParaRPr/>
          </a:p>
          <a:p>
            <a:pPr marL="457200" lvl="0" indent="-325755" algn="l" rtl="0">
              <a:lnSpc>
                <a:spcPct val="115000"/>
              </a:lnSpc>
              <a:spcBef>
                <a:spcPts val="0"/>
              </a:spcBef>
              <a:spcAft>
                <a:spcPts val="0"/>
              </a:spcAft>
              <a:buSzPct val="100000"/>
              <a:buChar char="●"/>
            </a:pPr>
            <a:r>
              <a:rPr lang="en-GB"/>
              <a:t>The totals for each of the three teams are celebrated each week during stars worship. </a:t>
            </a:r>
            <a:endParaRPr/>
          </a:p>
          <a:p>
            <a:pPr marL="457200" lvl="0" indent="-325755" algn="l" rtl="0">
              <a:lnSpc>
                <a:spcPct val="115000"/>
              </a:lnSpc>
              <a:spcBef>
                <a:spcPts val="0"/>
              </a:spcBef>
              <a:spcAft>
                <a:spcPts val="0"/>
              </a:spcAft>
              <a:buSzPct val="100000"/>
              <a:buChar char="●"/>
            </a:pPr>
            <a:r>
              <a:rPr lang="en-GB"/>
              <a:t>At the end of each half term the team that has collected the most special tickets receives a prize or gains special privileges e.g. own clothes day or hot chocolate during forest based learning.</a:t>
            </a:r>
            <a:endParaRPr/>
          </a:p>
          <a:p>
            <a:pPr marL="457200" lvl="0" indent="-325755" algn="l" rtl="0">
              <a:lnSpc>
                <a:spcPct val="115000"/>
              </a:lnSpc>
              <a:spcBef>
                <a:spcPts val="0"/>
              </a:spcBef>
              <a:spcAft>
                <a:spcPts val="0"/>
              </a:spcAft>
              <a:buSzPct val="100000"/>
              <a:buChar char="●"/>
            </a:pPr>
            <a:r>
              <a:rPr lang="en-GB"/>
              <a:t>Individual awards are given for:</a:t>
            </a:r>
            <a:endParaRPr/>
          </a:p>
          <a:p>
            <a:pPr marL="914400" lvl="1" indent="-304165" algn="l" rtl="0">
              <a:lnSpc>
                <a:spcPct val="115000"/>
              </a:lnSpc>
              <a:spcBef>
                <a:spcPts val="0"/>
              </a:spcBef>
              <a:spcAft>
                <a:spcPts val="0"/>
              </a:spcAft>
              <a:buSzPct val="100000"/>
              <a:buChar char="○"/>
            </a:pPr>
            <a:r>
              <a:rPr lang="en-GB"/>
              <a:t>Bronze - </a:t>
            </a:r>
            <a:endParaRPr/>
          </a:p>
          <a:p>
            <a:pPr marL="914400" lvl="1" indent="-304165" algn="l" rtl="0">
              <a:lnSpc>
                <a:spcPct val="115000"/>
              </a:lnSpc>
              <a:spcBef>
                <a:spcPts val="0"/>
              </a:spcBef>
              <a:spcAft>
                <a:spcPts val="0"/>
              </a:spcAft>
              <a:buSzPct val="100000"/>
              <a:buChar char="○"/>
            </a:pPr>
            <a:r>
              <a:rPr lang="en-GB"/>
              <a:t>Silver - </a:t>
            </a:r>
            <a:endParaRPr/>
          </a:p>
          <a:p>
            <a:pPr marL="914400" lvl="1" indent="-304165" algn="l" rtl="0">
              <a:lnSpc>
                <a:spcPct val="115000"/>
              </a:lnSpc>
              <a:spcBef>
                <a:spcPts val="0"/>
              </a:spcBef>
              <a:spcAft>
                <a:spcPts val="0"/>
              </a:spcAft>
              <a:buSzPct val="100000"/>
              <a:buChar char="○"/>
            </a:pPr>
            <a:r>
              <a:rPr lang="en-GB"/>
              <a:t>Gold - </a:t>
            </a:r>
            <a:endParaRPr/>
          </a:p>
          <a:p>
            <a:pPr marL="914400" lvl="1" indent="-304165" algn="l" rtl="0">
              <a:lnSpc>
                <a:spcPct val="115000"/>
              </a:lnSpc>
              <a:spcBef>
                <a:spcPts val="0"/>
              </a:spcBef>
              <a:spcAft>
                <a:spcPts val="0"/>
              </a:spcAft>
              <a:buSzPct val="100000"/>
              <a:buChar char="○"/>
            </a:pPr>
            <a:r>
              <a:rPr lang="en-GB"/>
              <a:t>Platinum -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1"/>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Behaviour Policy</a:t>
            </a:r>
            <a:endParaRPr/>
          </a:p>
        </p:txBody>
      </p:sp>
      <p:sp>
        <p:nvSpPr>
          <p:cNvPr id="318" name="Google Shape;318;p51"/>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r>
              <a:rPr lang="en-GB"/>
              <a:t>Consequences</a:t>
            </a:r>
            <a:endParaRPr/>
          </a:p>
        </p:txBody>
      </p:sp>
      <p:sp>
        <p:nvSpPr>
          <p:cNvPr id="319" name="Google Shape;319;p51"/>
          <p:cNvSpPr txBox="1">
            <a:spLocks noGrp="1"/>
          </p:cNvSpPr>
          <p:nvPr>
            <p:ph type="body" idx="2"/>
          </p:nvPr>
        </p:nvSpPr>
        <p:spPr>
          <a:xfrm>
            <a:off x="4939500" y="130400"/>
            <a:ext cx="3837000" cy="4563900"/>
          </a:xfrm>
          <a:prstGeom prst="rect">
            <a:avLst/>
          </a:prstGeom>
          <a:noFill/>
          <a:ln>
            <a:noFill/>
          </a:ln>
        </p:spPr>
        <p:txBody>
          <a:bodyPr spcFirstLastPara="1" wrap="square" lIns="91425" tIns="91425" rIns="91425" bIns="91425" anchor="ctr" anchorCtr="0">
            <a:normAutofit fontScale="77500" lnSpcReduction="20000"/>
          </a:bodyPr>
          <a:lstStyle/>
          <a:p>
            <a:pPr marL="457200" lvl="0" indent="-317182" algn="l" rtl="0">
              <a:lnSpc>
                <a:spcPct val="115000"/>
              </a:lnSpc>
              <a:spcBef>
                <a:spcPts val="0"/>
              </a:spcBef>
              <a:spcAft>
                <a:spcPts val="0"/>
              </a:spcAft>
              <a:buSzPct val="100000"/>
              <a:buChar char="●"/>
            </a:pPr>
            <a:r>
              <a:rPr lang="en-GB"/>
              <a:t>Consequences are important because they:</a:t>
            </a:r>
            <a:endParaRPr/>
          </a:p>
          <a:p>
            <a:pPr marL="914400" lvl="1" indent="-297497" algn="l" rtl="0">
              <a:lnSpc>
                <a:spcPct val="115000"/>
              </a:lnSpc>
              <a:spcBef>
                <a:spcPts val="0"/>
              </a:spcBef>
              <a:spcAft>
                <a:spcPts val="0"/>
              </a:spcAft>
              <a:buSzPct val="100000"/>
              <a:buChar char="○"/>
            </a:pPr>
            <a:r>
              <a:rPr lang="en-GB"/>
              <a:t>empower the teacher</a:t>
            </a:r>
            <a:endParaRPr/>
          </a:p>
          <a:p>
            <a:pPr marL="914400" lvl="1" indent="-297497" algn="l" rtl="0">
              <a:lnSpc>
                <a:spcPct val="115000"/>
              </a:lnSpc>
              <a:spcBef>
                <a:spcPts val="0"/>
              </a:spcBef>
              <a:spcAft>
                <a:spcPts val="0"/>
              </a:spcAft>
              <a:buSzPct val="100000"/>
              <a:buChar char="○"/>
            </a:pPr>
            <a:r>
              <a:rPr lang="en-GB"/>
              <a:t>help children to make sensible choices about the way they behave</a:t>
            </a:r>
            <a:endParaRPr/>
          </a:p>
          <a:p>
            <a:pPr marL="914400" lvl="1" indent="-297497" algn="l" rtl="0">
              <a:lnSpc>
                <a:spcPct val="115000"/>
              </a:lnSpc>
              <a:spcBef>
                <a:spcPts val="0"/>
              </a:spcBef>
              <a:spcAft>
                <a:spcPts val="0"/>
              </a:spcAft>
              <a:buSzPct val="100000"/>
              <a:buChar char="○"/>
            </a:pPr>
            <a:r>
              <a:rPr lang="en-GB"/>
              <a:t>help keep everyone safe </a:t>
            </a:r>
            <a:endParaRPr/>
          </a:p>
          <a:p>
            <a:pPr marL="914400" lvl="1" indent="-297497" algn="l" rtl="0">
              <a:lnSpc>
                <a:spcPct val="115000"/>
              </a:lnSpc>
              <a:spcBef>
                <a:spcPts val="0"/>
              </a:spcBef>
              <a:spcAft>
                <a:spcPts val="0"/>
              </a:spcAft>
              <a:buSzPct val="100000"/>
              <a:buChar char="○"/>
            </a:pPr>
            <a:r>
              <a:rPr lang="en-GB"/>
              <a:t>inform parents of unacceptable behaviour</a:t>
            </a:r>
            <a:endParaRPr/>
          </a:p>
          <a:p>
            <a:pPr marL="914400" lvl="1" indent="-297497" algn="l" rtl="0">
              <a:lnSpc>
                <a:spcPct val="115000"/>
              </a:lnSpc>
              <a:spcBef>
                <a:spcPts val="0"/>
              </a:spcBef>
              <a:spcAft>
                <a:spcPts val="0"/>
              </a:spcAft>
              <a:buSzPct val="100000"/>
              <a:buChar char="○"/>
            </a:pPr>
            <a:r>
              <a:rPr lang="en-GB"/>
              <a:t>encourage parental support</a:t>
            </a:r>
            <a:endParaRPr/>
          </a:p>
          <a:p>
            <a:pPr marL="914400" lvl="1" indent="-297497" algn="l" rtl="0">
              <a:lnSpc>
                <a:spcPct val="115000"/>
              </a:lnSpc>
              <a:spcBef>
                <a:spcPts val="0"/>
              </a:spcBef>
              <a:spcAft>
                <a:spcPts val="0"/>
              </a:spcAft>
              <a:buSzPct val="100000"/>
              <a:buChar char="○"/>
            </a:pPr>
            <a:r>
              <a:rPr lang="en-GB"/>
              <a:t>promote consistency and fairness</a:t>
            </a:r>
            <a:endParaRPr/>
          </a:p>
          <a:p>
            <a:pPr marL="457200" lvl="0" indent="-317182" algn="l" rtl="0">
              <a:lnSpc>
                <a:spcPct val="115000"/>
              </a:lnSpc>
              <a:spcBef>
                <a:spcPts val="0"/>
              </a:spcBef>
              <a:spcAft>
                <a:spcPts val="0"/>
              </a:spcAft>
              <a:buSzPct val="100000"/>
              <a:buChar char="●"/>
            </a:pPr>
            <a:r>
              <a:rPr lang="en-GB"/>
              <a:t>The consequences of choosing not to follow the rules will be in the form of warnings – ALL children should be reminded of the school rules and given the chance to change their behaviour:	</a:t>
            </a:r>
            <a:endParaRPr/>
          </a:p>
          <a:p>
            <a:pPr marL="914400" lvl="1" indent="-297497" algn="l" rtl="0">
              <a:lnSpc>
                <a:spcPct val="115000"/>
              </a:lnSpc>
              <a:spcBef>
                <a:spcPts val="0"/>
              </a:spcBef>
              <a:spcAft>
                <a:spcPts val="0"/>
              </a:spcAft>
              <a:buSzPct val="100000"/>
              <a:buChar char="○"/>
            </a:pPr>
            <a:r>
              <a:rPr lang="en-GB"/>
              <a:t>1. A spoken warning </a:t>
            </a:r>
            <a:endParaRPr/>
          </a:p>
          <a:p>
            <a:pPr marL="914400" lvl="1" indent="-297497" algn="l" rtl="0">
              <a:lnSpc>
                <a:spcPct val="115000"/>
              </a:lnSpc>
              <a:spcBef>
                <a:spcPts val="0"/>
              </a:spcBef>
              <a:spcAft>
                <a:spcPts val="0"/>
              </a:spcAft>
              <a:buSzPct val="100000"/>
              <a:buChar char="○"/>
            </a:pPr>
            <a:r>
              <a:rPr lang="en-GB"/>
              <a:t>2. Time away from group to reflect on behaviour </a:t>
            </a:r>
            <a:endParaRPr/>
          </a:p>
          <a:p>
            <a:pPr marL="914400" lvl="1" indent="-297497" algn="l" rtl="0">
              <a:lnSpc>
                <a:spcPct val="115000"/>
              </a:lnSpc>
              <a:spcBef>
                <a:spcPts val="0"/>
              </a:spcBef>
              <a:spcAft>
                <a:spcPts val="0"/>
              </a:spcAft>
              <a:buSzPct val="100000"/>
              <a:buChar char="○"/>
            </a:pPr>
            <a:r>
              <a:rPr lang="en-GB"/>
              <a:t>3 Recorded warning (yellow card) – 5 mins lost playtime</a:t>
            </a:r>
            <a:endParaRPr/>
          </a:p>
          <a:p>
            <a:pPr marL="914400" lvl="1" indent="-297497" algn="l" rtl="0">
              <a:lnSpc>
                <a:spcPct val="115000"/>
              </a:lnSpc>
              <a:spcBef>
                <a:spcPts val="0"/>
              </a:spcBef>
              <a:spcAft>
                <a:spcPts val="0"/>
              </a:spcAft>
              <a:buSzPct val="100000"/>
              <a:buChar char="○"/>
            </a:pPr>
            <a:r>
              <a:rPr lang="en-GB"/>
              <a:t>4 Recorded warning (red card) – 15 mins  lost  play time </a:t>
            </a:r>
            <a:endParaRPr/>
          </a:p>
          <a:p>
            <a:pPr marL="914400" lvl="1" indent="-297497" algn="l" rtl="0">
              <a:lnSpc>
                <a:spcPct val="115000"/>
              </a:lnSpc>
              <a:spcBef>
                <a:spcPts val="0"/>
              </a:spcBef>
              <a:spcAft>
                <a:spcPts val="0"/>
              </a:spcAft>
              <a:buSzPct val="100000"/>
              <a:buChar char="○"/>
            </a:pPr>
            <a:r>
              <a:rPr lang="en-GB"/>
              <a:t>5 Taken to HT/Senior Teacher - behaviour discussed and parents informed </a:t>
            </a:r>
            <a:endParaRPr/>
          </a:p>
          <a:p>
            <a:pPr marL="914400" lvl="1" indent="-297497" algn="l" rtl="0">
              <a:lnSpc>
                <a:spcPct val="115000"/>
              </a:lnSpc>
              <a:spcBef>
                <a:spcPts val="0"/>
              </a:spcBef>
              <a:spcAft>
                <a:spcPts val="0"/>
              </a:spcAft>
              <a:buSzPct val="100000"/>
              <a:buChar char="○"/>
            </a:pPr>
            <a:r>
              <a:rPr lang="en-GB"/>
              <a:t>6.Further sanctions – individual programme withdrawal of privileges or in the case of extreme behaviour - temporary exclusion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9">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5"/>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Attendance </a:t>
            </a:r>
            <a:endParaRPr/>
          </a:p>
        </p:txBody>
      </p:sp>
      <p:sp>
        <p:nvSpPr>
          <p:cNvPr id="346" name="Google Shape;346;p55"/>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347" name="Google Shape;347;p55"/>
          <p:cNvSpPr txBox="1">
            <a:spLocks noGrp="1"/>
          </p:cNvSpPr>
          <p:nvPr>
            <p:ph type="body" idx="2"/>
          </p:nvPr>
        </p:nvSpPr>
        <p:spPr>
          <a:xfrm>
            <a:off x="4731300" y="205550"/>
            <a:ext cx="4237200" cy="4782600"/>
          </a:xfrm>
          <a:prstGeom prst="rect">
            <a:avLst/>
          </a:prstGeom>
        </p:spPr>
        <p:txBody>
          <a:bodyPr spcFirstLastPara="1" wrap="square" lIns="91425" tIns="91425" rIns="91425" bIns="91425" anchor="ctr" anchorCtr="0">
            <a:normAutofit fontScale="85000" lnSpcReduction="10000"/>
          </a:bodyPr>
          <a:lstStyle/>
          <a:p>
            <a:pPr marL="0" lvl="0" indent="0" algn="l" rtl="0">
              <a:spcBef>
                <a:spcPts val="0"/>
              </a:spcBef>
              <a:spcAft>
                <a:spcPts val="0"/>
              </a:spcAft>
              <a:buNone/>
            </a:pPr>
            <a:r>
              <a:rPr lang="en-GB"/>
              <a:t>School Attendance has been very much in the press recently as the expectations set out in the document </a:t>
            </a:r>
            <a:r>
              <a:rPr lang="en-GB" u="sng"/>
              <a:t>Working together to improve school attendance - GOV.UK</a:t>
            </a:r>
            <a:r>
              <a:rPr lang="en-GB"/>
              <a:t> is now statutory and a key focus for every Local Authority. </a:t>
            </a:r>
            <a:endParaRPr/>
          </a:p>
          <a:p>
            <a:pPr marL="0" lvl="0" indent="0" algn="l" rtl="0">
              <a:spcBef>
                <a:spcPts val="1200"/>
              </a:spcBef>
              <a:spcAft>
                <a:spcPts val="0"/>
              </a:spcAft>
              <a:buNone/>
            </a:pPr>
            <a:r>
              <a:rPr lang="en-GB"/>
              <a:t>At Felton we would like to celebrate our school attendance as we are well above the National average (92.9%) with a whole school percentage of 96% and this year we hope to be even higher.</a:t>
            </a:r>
            <a:endParaRPr/>
          </a:p>
          <a:p>
            <a:pPr marL="0" lvl="0" indent="0" algn="l" rtl="0">
              <a:spcBef>
                <a:spcPts val="1200"/>
              </a:spcBef>
              <a:spcAft>
                <a:spcPts val="0"/>
              </a:spcAft>
              <a:buClr>
                <a:schemeClr val="dk2"/>
              </a:buClr>
              <a:buSzPct val="61111"/>
              <a:buFont typeface="Arial"/>
              <a:buNone/>
            </a:pPr>
            <a:r>
              <a:rPr lang="en-GB"/>
              <a:t>If your child is not going to be attending school due to illness please make sure the school knows by 8.30am at the latest.</a:t>
            </a:r>
            <a:endParaRPr/>
          </a:p>
          <a:p>
            <a:pPr marL="0" lvl="0" indent="0" algn="l" rtl="0">
              <a:spcBef>
                <a:spcPts val="1200"/>
              </a:spcBef>
              <a:spcAft>
                <a:spcPts val="0"/>
              </a:spcAft>
              <a:buClr>
                <a:schemeClr val="dk2"/>
              </a:buClr>
              <a:buSzPct val="61111"/>
              <a:buFont typeface="Arial"/>
              <a:buNone/>
            </a:pPr>
            <a:endParaRPr/>
          </a:p>
          <a:p>
            <a:pPr marL="0" lvl="0" indent="0" algn="l" rtl="0">
              <a:spcBef>
                <a:spcPts val="1200"/>
              </a:spcBef>
              <a:spcAft>
                <a:spcPts val="0"/>
              </a:spcAft>
              <a:buClr>
                <a:schemeClr val="dk2"/>
              </a:buClr>
              <a:buSzPct val="61111"/>
              <a:buFont typeface="Arial"/>
              <a:buNone/>
            </a:pPr>
            <a:r>
              <a:rPr lang="en-GB"/>
              <a:t>If you are arriving after 8.50, please enter the school via the school office as the register will have been taken.</a:t>
            </a:r>
            <a:endParaRPr/>
          </a:p>
          <a:p>
            <a:pPr marL="0" lvl="0" indent="0" algn="l" rtl="0">
              <a:spcBef>
                <a:spcPts val="1200"/>
              </a:spcBef>
              <a:spcAft>
                <a:spcPts val="12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6"/>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E-Safety</a:t>
            </a:r>
            <a:endParaRPr/>
          </a:p>
        </p:txBody>
      </p:sp>
      <p:sp>
        <p:nvSpPr>
          <p:cNvPr id="353" name="Google Shape;353;p56"/>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354" name="Google Shape;354;p5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Wake-up Wednesday updates - National College weekly e-safety information for parents and schools.</a:t>
            </a:r>
            <a:endParaRPr/>
          </a:p>
          <a:p>
            <a:pPr marL="457200" lvl="0" indent="-342900" algn="l" rtl="0">
              <a:lnSpc>
                <a:spcPct val="115000"/>
              </a:lnSpc>
              <a:spcBef>
                <a:spcPts val="0"/>
              </a:spcBef>
              <a:spcAft>
                <a:spcPts val="0"/>
              </a:spcAft>
              <a:buSzPts val="1800"/>
              <a:buChar char="●"/>
            </a:pPr>
            <a:r>
              <a:rPr lang="en-GB"/>
              <a:t>Issues can arise when children use social media platforms (including WhatsApp) - age restrictions are often minimum age 13 for most social media.</a:t>
            </a:r>
            <a:endParaRPr/>
          </a:p>
          <a:p>
            <a:pPr marL="457200" lvl="0" indent="-342900" algn="l" rtl="0">
              <a:lnSpc>
                <a:spcPct val="115000"/>
              </a:lnSpc>
              <a:spcBef>
                <a:spcPts val="0"/>
              </a:spcBef>
              <a:spcAft>
                <a:spcPts val="0"/>
              </a:spcAft>
              <a:buSzPts val="1800"/>
              <a:buChar char="●"/>
            </a:pPr>
            <a:r>
              <a:rPr lang="en-GB"/>
              <a:t>Addressed in PHSE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The School Day</a:t>
            </a:r>
            <a:endParaRPr/>
          </a:p>
        </p:txBody>
      </p:sp>
      <p:sp>
        <p:nvSpPr>
          <p:cNvPr id="123" name="Google Shape;123;p27"/>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r>
              <a:rPr lang="en-GB"/>
              <a:t> </a:t>
            </a:r>
            <a:endParaRPr/>
          </a:p>
        </p:txBody>
      </p:sp>
      <p:sp>
        <p:nvSpPr>
          <p:cNvPr id="124" name="Google Shape;124;p27"/>
          <p:cNvSpPr txBox="1">
            <a:spLocks noGrp="1"/>
          </p:cNvSpPr>
          <p:nvPr>
            <p:ph type="body" idx="2"/>
          </p:nvPr>
        </p:nvSpPr>
        <p:spPr>
          <a:xfrm>
            <a:off x="4939500" y="217325"/>
            <a:ext cx="3837000" cy="42021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8.45			Registration</a:t>
            </a:r>
            <a:endParaRPr/>
          </a:p>
          <a:p>
            <a:pPr marL="457200" lvl="0" indent="-342900" algn="l" rtl="0">
              <a:lnSpc>
                <a:spcPct val="115000"/>
              </a:lnSpc>
              <a:spcBef>
                <a:spcPts val="0"/>
              </a:spcBef>
              <a:spcAft>
                <a:spcPts val="0"/>
              </a:spcAft>
              <a:buSzPts val="1800"/>
              <a:buChar char="●"/>
            </a:pPr>
            <a:r>
              <a:rPr lang="en-GB"/>
              <a:t>8.50 - 9.05	Collective Worship</a:t>
            </a:r>
            <a:endParaRPr/>
          </a:p>
          <a:p>
            <a:pPr marL="457200" lvl="0" indent="-342900" algn="l" rtl="0">
              <a:lnSpc>
                <a:spcPct val="115000"/>
              </a:lnSpc>
              <a:spcBef>
                <a:spcPts val="0"/>
              </a:spcBef>
              <a:spcAft>
                <a:spcPts val="0"/>
              </a:spcAft>
              <a:buSzPts val="1800"/>
              <a:buChar char="●"/>
            </a:pPr>
            <a:r>
              <a:rPr lang="en-GB"/>
              <a:t>9.05 - 9.30	Phonics</a:t>
            </a:r>
            <a:endParaRPr/>
          </a:p>
          <a:p>
            <a:pPr marL="457200" lvl="0" indent="-342900" algn="l" rtl="0">
              <a:lnSpc>
                <a:spcPct val="115000"/>
              </a:lnSpc>
              <a:spcBef>
                <a:spcPts val="0"/>
              </a:spcBef>
              <a:spcAft>
                <a:spcPts val="0"/>
              </a:spcAft>
              <a:buSzPts val="1800"/>
              <a:buChar char="●"/>
            </a:pPr>
            <a:r>
              <a:rPr lang="en-GB"/>
              <a:t>9.30 - 10.30	Session 1 (English)</a:t>
            </a:r>
            <a:endParaRPr/>
          </a:p>
          <a:p>
            <a:pPr marL="457200" lvl="0" indent="-342900" algn="l" rtl="0">
              <a:lnSpc>
                <a:spcPct val="115000"/>
              </a:lnSpc>
              <a:spcBef>
                <a:spcPts val="0"/>
              </a:spcBef>
              <a:spcAft>
                <a:spcPts val="0"/>
              </a:spcAft>
              <a:buSzPts val="1800"/>
              <a:buChar char="●"/>
            </a:pPr>
            <a:r>
              <a:rPr lang="en-GB"/>
              <a:t>10.30 - 11.00	Break and snack</a:t>
            </a:r>
            <a:endParaRPr/>
          </a:p>
          <a:p>
            <a:pPr marL="457200" lvl="0" indent="-342900" algn="l" rtl="0">
              <a:lnSpc>
                <a:spcPct val="115000"/>
              </a:lnSpc>
              <a:spcBef>
                <a:spcPts val="0"/>
              </a:spcBef>
              <a:spcAft>
                <a:spcPts val="0"/>
              </a:spcAft>
              <a:buSzPts val="1800"/>
              <a:buChar char="●"/>
            </a:pPr>
            <a:r>
              <a:rPr lang="en-GB"/>
              <a:t>11.00 - 11.55	Session 2 (Maths)</a:t>
            </a:r>
            <a:endParaRPr/>
          </a:p>
          <a:p>
            <a:pPr marL="457200" lvl="0" indent="-342900" algn="l" rtl="0">
              <a:lnSpc>
                <a:spcPct val="115000"/>
              </a:lnSpc>
              <a:spcBef>
                <a:spcPts val="0"/>
              </a:spcBef>
              <a:spcAft>
                <a:spcPts val="0"/>
              </a:spcAft>
              <a:buSzPts val="1800"/>
              <a:buChar char="●"/>
            </a:pPr>
            <a:r>
              <a:rPr lang="en-GB"/>
              <a:t>11.55 - 1.00	Lunch</a:t>
            </a:r>
            <a:endParaRPr/>
          </a:p>
          <a:p>
            <a:pPr marL="457200" lvl="0" indent="-342900" algn="l" rtl="0">
              <a:lnSpc>
                <a:spcPct val="115000"/>
              </a:lnSpc>
              <a:spcBef>
                <a:spcPts val="0"/>
              </a:spcBef>
              <a:spcAft>
                <a:spcPts val="0"/>
              </a:spcAft>
              <a:buSzPts val="1800"/>
              <a:buChar char="●"/>
            </a:pPr>
            <a:r>
              <a:rPr lang="en-GB"/>
              <a:t>1.00 - 3.00	Afternoon session</a:t>
            </a:r>
            <a:endParaRPr/>
          </a:p>
          <a:p>
            <a:pPr marL="457200" lvl="0" indent="-342900" algn="l" rtl="0">
              <a:lnSpc>
                <a:spcPct val="115000"/>
              </a:lnSpc>
              <a:spcBef>
                <a:spcPts val="0"/>
              </a:spcBef>
              <a:spcAft>
                <a:spcPts val="0"/>
              </a:spcAft>
              <a:buSzPts val="1800"/>
              <a:buChar char="●"/>
            </a:pPr>
            <a:r>
              <a:rPr lang="en-GB"/>
              <a:t>3.00-3.15		Songs / Story time</a:t>
            </a:r>
            <a:endParaRPr/>
          </a:p>
        </p:txBody>
      </p:sp>
      <p:pic>
        <p:nvPicPr>
          <p:cNvPr id="125" name="Google Shape;125;p27"/>
          <p:cNvPicPr preferRelativeResize="0"/>
          <p:nvPr/>
        </p:nvPicPr>
        <p:blipFill rotWithShape="1">
          <a:blip r:embed="rId3">
            <a:alphaModFix/>
          </a:blip>
          <a:srcRect/>
          <a:stretch/>
        </p:blipFill>
        <p:spPr>
          <a:xfrm>
            <a:off x="1715332" y="118450"/>
            <a:ext cx="1145525" cy="1009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Twitter</a:t>
            </a:r>
            <a:endParaRPr/>
          </a:p>
        </p:txBody>
      </p:sp>
      <p:sp>
        <p:nvSpPr>
          <p:cNvPr id="360" name="Google Shape;360;p57"/>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361" name="Google Shape;361;p57"/>
          <p:cNvSpPr txBox="1">
            <a:spLocks noGrp="1"/>
          </p:cNvSpPr>
          <p:nvPr>
            <p:ph type="body" idx="2"/>
          </p:nvPr>
        </p:nvSpPr>
        <p:spPr>
          <a:xfrm>
            <a:off x="4939500" y="3202000"/>
            <a:ext cx="3837000" cy="12174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1200"/>
              </a:spcAft>
              <a:buSzPts val="1800"/>
              <a:buNone/>
            </a:pPr>
            <a:r>
              <a:rPr lang="en-GB" u="sng">
                <a:solidFill>
                  <a:schemeClr val="hlink"/>
                </a:solidFill>
                <a:hlinkClick r:id="rId3"/>
              </a:rPr>
              <a:t>https://twitter.com/felton_primary</a:t>
            </a:r>
            <a:r>
              <a:rPr lang="en-GB"/>
              <a:t> </a:t>
            </a:r>
            <a:endParaRPr/>
          </a:p>
        </p:txBody>
      </p:sp>
      <p:pic>
        <p:nvPicPr>
          <p:cNvPr id="362" name="Google Shape;362;p57"/>
          <p:cNvPicPr preferRelativeResize="0"/>
          <p:nvPr/>
        </p:nvPicPr>
        <p:blipFill rotWithShape="1">
          <a:blip r:embed="rId4">
            <a:alphaModFix/>
          </a:blip>
          <a:srcRect/>
          <a:stretch/>
        </p:blipFill>
        <p:spPr>
          <a:xfrm>
            <a:off x="4782692" y="159400"/>
            <a:ext cx="4150624" cy="2912225"/>
          </a:xfrm>
          <a:prstGeom prst="rect">
            <a:avLst/>
          </a:prstGeom>
          <a:noFill/>
          <a:ln>
            <a:noFill/>
          </a:ln>
        </p:spPr>
      </p:pic>
      <p:pic>
        <p:nvPicPr>
          <p:cNvPr id="363" name="Google Shape;363;p57"/>
          <p:cNvPicPr preferRelativeResize="0"/>
          <p:nvPr/>
        </p:nvPicPr>
        <p:blipFill>
          <a:blip r:embed="rId5">
            <a:alphaModFix/>
          </a:blip>
          <a:stretch>
            <a:fillRect/>
          </a:stretch>
        </p:blipFill>
        <p:spPr>
          <a:xfrm>
            <a:off x="1324088" y="2846688"/>
            <a:ext cx="1928025" cy="1928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8"/>
          <p:cNvSpPr txBox="1">
            <a:spLocks noGrp="1"/>
          </p:cNvSpPr>
          <p:nvPr>
            <p:ph type="title"/>
          </p:nvPr>
        </p:nvSpPr>
        <p:spPr>
          <a:xfrm>
            <a:off x="265500" y="300275"/>
            <a:ext cx="4045200" cy="6528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Calendar</a:t>
            </a:r>
            <a:endParaRPr/>
          </a:p>
        </p:txBody>
      </p:sp>
      <p:sp>
        <p:nvSpPr>
          <p:cNvPr id="369" name="Google Shape;369;p58"/>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370" name="Google Shape;370;p58"/>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0"/>
              </a:spcAft>
              <a:buSzPts val="1800"/>
              <a:buNone/>
            </a:pPr>
            <a:r>
              <a:rPr lang="en-GB"/>
              <a:t>Keen an eye out for key dates on Mrs Lucas’ monthly newsletter and on the school website.</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r>
              <a:rPr lang="en-GB"/>
              <a:t>Lots of dates for the whole year have been put on the most recent newsletter that went out at the beginning of the year. </a:t>
            </a:r>
            <a:endParaRPr/>
          </a:p>
        </p:txBody>
      </p:sp>
      <p:pic>
        <p:nvPicPr>
          <p:cNvPr id="371" name="Google Shape;371;p58"/>
          <p:cNvPicPr preferRelativeResize="0"/>
          <p:nvPr/>
        </p:nvPicPr>
        <p:blipFill>
          <a:blip r:embed="rId3">
            <a:alphaModFix/>
          </a:blip>
          <a:stretch>
            <a:fillRect/>
          </a:stretch>
        </p:blipFill>
        <p:spPr>
          <a:xfrm>
            <a:off x="118974" y="953074"/>
            <a:ext cx="4453025" cy="31488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9"/>
          <p:cNvSpPr txBox="1">
            <a:spLocks noGrp="1"/>
          </p:cNvSpPr>
          <p:nvPr>
            <p:ph type="title"/>
          </p:nvPr>
        </p:nvSpPr>
        <p:spPr>
          <a:xfrm>
            <a:off x="344225" y="152400"/>
            <a:ext cx="4045200" cy="773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Calendar</a:t>
            </a:r>
            <a:endParaRPr/>
          </a:p>
        </p:txBody>
      </p:sp>
      <p:pic>
        <p:nvPicPr>
          <p:cNvPr id="377" name="Google Shape;377;p59"/>
          <p:cNvPicPr preferRelativeResize="0"/>
          <p:nvPr/>
        </p:nvPicPr>
        <p:blipFill>
          <a:blip r:embed="rId3">
            <a:alphaModFix/>
          </a:blip>
          <a:stretch>
            <a:fillRect/>
          </a:stretch>
        </p:blipFill>
        <p:spPr>
          <a:xfrm>
            <a:off x="4844100" y="152400"/>
            <a:ext cx="3956262" cy="4838700"/>
          </a:xfrm>
          <a:prstGeom prst="rect">
            <a:avLst/>
          </a:prstGeom>
          <a:noFill/>
          <a:ln>
            <a:noFill/>
          </a:ln>
        </p:spPr>
      </p:pic>
      <p:sp>
        <p:nvSpPr>
          <p:cNvPr id="378" name="Google Shape;378;p59"/>
          <p:cNvSpPr txBox="1"/>
          <p:nvPr/>
        </p:nvSpPr>
        <p:spPr>
          <a:xfrm>
            <a:off x="4844250" y="2598000"/>
            <a:ext cx="1283400" cy="315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b="1" u="sng">
                <a:solidFill>
                  <a:schemeClr val="dk2"/>
                </a:solidFill>
                <a:latin typeface="Lobster"/>
                <a:ea typeface="Lobster"/>
                <a:cs typeface="Lobster"/>
                <a:sym typeface="Lobster"/>
              </a:rPr>
              <a:t>S</a:t>
            </a:r>
            <a:r>
              <a:rPr lang="en-GB" sz="900" u="sng">
                <a:solidFill>
                  <a:schemeClr val="dk2"/>
                </a:solidFill>
                <a:latin typeface="Lobster"/>
                <a:ea typeface="Lobster"/>
                <a:cs typeface="Lobster"/>
                <a:sym typeface="Lobster"/>
              </a:rPr>
              <a:t>ummer Term 2025</a:t>
            </a:r>
            <a:endParaRPr sz="900" u="sng">
              <a:solidFill>
                <a:schemeClr val="dk2"/>
              </a:solidFill>
              <a:latin typeface="Lobster"/>
              <a:ea typeface="Lobster"/>
              <a:cs typeface="Lobster"/>
              <a:sym typeface="Lobster"/>
            </a:endParaRPr>
          </a:p>
        </p:txBody>
      </p:sp>
      <p:sp>
        <p:nvSpPr>
          <p:cNvPr id="379" name="Google Shape;379;p59"/>
          <p:cNvSpPr txBox="1"/>
          <p:nvPr/>
        </p:nvSpPr>
        <p:spPr>
          <a:xfrm>
            <a:off x="448325" y="999725"/>
            <a:ext cx="3837000" cy="36951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1200"/>
              </a:spcAft>
              <a:buNone/>
            </a:pPr>
            <a:r>
              <a:rPr lang="en-GB" sz="1800" u="sng">
                <a:solidFill>
                  <a:srgbClr val="009688"/>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Felton Primary welcome newsletter 2024.pdf</a:t>
            </a:r>
            <a:r>
              <a:rPr lang="en-GB" sz="1800">
                <a:solidFill>
                  <a:srgbClr val="FFFFFF"/>
                </a:solidFill>
                <a:latin typeface="Calibri"/>
                <a:ea typeface="Calibri"/>
                <a:cs typeface="Calibri"/>
                <a:sym typeface="Calibri"/>
              </a:rPr>
              <a:t>	</a:t>
            </a:r>
            <a:endParaRPr sz="1800">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0"/>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Visits, Felton Mile and Swimming</a:t>
            </a:r>
            <a:endParaRPr/>
          </a:p>
        </p:txBody>
      </p:sp>
      <p:sp>
        <p:nvSpPr>
          <p:cNvPr id="385" name="Google Shape;385;p60"/>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386" name="Google Shape;386;p6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0"/>
              </a:spcAft>
              <a:buSzPts val="1800"/>
              <a:buNone/>
            </a:pPr>
            <a:r>
              <a:rPr lang="en-GB"/>
              <a:t>Visits</a:t>
            </a:r>
            <a:endParaRPr/>
          </a:p>
          <a:p>
            <a:pPr marL="0" lvl="0" indent="0" algn="l" rtl="0">
              <a:lnSpc>
                <a:spcPct val="115000"/>
              </a:lnSpc>
              <a:spcBef>
                <a:spcPts val="1200"/>
              </a:spcBef>
              <a:spcAft>
                <a:spcPts val="0"/>
              </a:spcAft>
              <a:buSzPts val="1800"/>
              <a:buNone/>
            </a:pPr>
            <a:r>
              <a:rPr lang="en-GB"/>
              <a:t>Felton Mile on a Thursday morning. Any parent help would be greatly appreciated. Either to run or to help marshall. </a:t>
            </a:r>
            <a:endParaRPr/>
          </a:p>
          <a:p>
            <a:pPr marL="0" lvl="0" indent="0" algn="l" rtl="0">
              <a:lnSpc>
                <a:spcPct val="115000"/>
              </a:lnSpc>
              <a:spcBef>
                <a:spcPts val="1200"/>
              </a:spcBef>
              <a:spcAft>
                <a:spcPts val="1200"/>
              </a:spcAft>
              <a:buSzPts val="1800"/>
              <a:buNone/>
            </a:pPr>
            <a:r>
              <a:rPr lang="en-GB"/>
              <a:t>Swimming in Spring Term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1"/>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FSFA</a:t>
            </a:r>
            <a:endParaRPr/>
          </a:p>
        </p:txBody>
      </p:sp>
      <p:sp>
        <p:nvSpPr>
          <p:cNvPr id="392" name="Google Shape;392;p61"/>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r>
              <a:rPr lang="en-GB"/>
              <a:t>27th September FSFA MacMillan Coffee Morning!</a:t>
            </a:r>
            <a:endParaRPr/>
          </a:p>
        </p:txBody>
      </p:sp>
      <p:sp>
        <p:nvSpPr>
          <p:cNvPr id="393" name="Google Shape;393;p6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1200"/>
              </a:spcAft>
              <a:buSzPts val="1800"/>
              <a:buNone/>
            </a:pPr>
            <a:endParaRPr/>
          </a:p>
        </p:txBody>
      </p:sp>
      <p:pic>
        <p:nvPicPr>
          <p:cNvPr id="394" name="Google Shape;394;p61"/>
          <p:cNvPicPr preferRelativeResize="0"/>
          <p:nvPr/>
        </p:nvPicPr>
        <p:blipFill>
          <a:blip r:embed="rId3">
            <a:alphaModFix/>
          </a:blip>
          <a:stretch>
            <a:fillRect/>
          </a:stretch>
        </p:blipFill>
        <p:spPr>
          <a:xfrm>
            <a:off x="4939488" y="1181700"/>
            <a:ext cx="4048125" cy="2686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2"/>
          <p:cNvSpPr txBox="1">
            <a:spLocks noGrp="1"/>
          </p:cNvSpPr>
          <p:nvPr>
            <p:ph type="title"/>
          </p:nvPr>
        </p:nvSpPr>
        <p:spPr>
          <a:xfrm>
            <a:off x="265500" y="326375"/>
            <a:ext cx="4045200" cy="10443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Clr>
                <a:schemeClr val="dk2"/>
              </a:buClr>
              <a:buSzPts val="1100"/>
              <a:buFont typeface="Arial"/>
              <a:buNone/>
            </a:pPr>
            <a:r>
              <a:rPr lang="en-GB"/>
              <a:t>Thank you!! </a:t>
            </a:r>
            <a:endParaRPr/>
          </a:p>
        </p:txBody>
      </p:sp>
      <p:sp>
        <p:nvSpPr>
          <p:cNvPr id="400" name="Google Shape;400;p6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1200"/>
              </a:spcBef>
              <a:spcAft>
                <a:spcPts val="0"/>
              </a:spcAft>
              <a:buSzPts val="1800"/>
              <a:buNone/>
            </a:pPr>
            <a:r>
              <a:rPr lang="en-GB"/>
              <a:t>I am more than happy to answer any questions you may have.</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r>
              <a:rPr lang="en-GB"/>
              <a:t>If you have any questions during the term please email Mr Long and he will pass on any questions my way!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3800"/>
              <a:buNone/>
            </a:pPr>
            <a:r>
              <a:rPr lang="en-GB"/>
              <a:t>Staffing</a:t>
            </a:r>
            <a:endParaRPr/>
          </a:p>
        </p:txBody>
      </p:sp>
      <p:sp>
        <p:nvSpPr>
          <p:cNvPr id="131" name="Google Shape;131;p28"/>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r>
              <a:rPr lang="en-GB"/>
              <a:t> </a:t>
            </a:r>
            <a:endParaRPr/>
          </a:p>
        </p:txBody>
      </p:sp>
      <p:sp>
        <p:nvSpPr>
          <p:cNvPr id="132" name="Google Shape;132;p28"/>
          <p:cNvSpPr txBox="1">
            <a:spLocks noGrp="1"/>
          </p:cNvSpPr>
          <p:nvPr>
            <p:ph type="body" idx="2"/>
          </p:nvPr>
        </p:nvSpPr>
        <p:spPr>
          <a:xfrm>
            <a:off x="4939500" y="217325"/>
            <a:ext cx="3837000" cy="42021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Miss Todd</a:t>
            </a:r>
            <a:endParaRPr/>
          </a:p>
          <a:p>
            <a:pPr marL="457200" lvl="0" indent="-342900" algn="l" rtl="0">
              <a:lnSpc>
                <a:spcPct val="115000"/>
              </a:lnSpc>
              <a:spcBef>
                <a:spcPts val="0"/>
              </a:spcBef>
              <a:spcAft>
                <a:spcPts val="0"/>
              </a:spcAft>
              <a:buSzPts val="1800"/>
              <a:buChar char="●"/>
            </a:pPr>
            <a:r>
              <a:rPr lang="en-GB"/>
              <a:t>Miss Hunter</a:t>
            </a:r>
            <a:endParaRPr/>
          </a:p>
          <a:p>
            <a:pPr marL="457200" lvl="0" indent="-342900" algn="l" rtl="0">
              <a:lnSpc>
                <a:spcPct val="115000"/>
              </a:lnSpc>
              <a:spcBef>
                <a:spcPts val="0"/>
              </a:spcBef>
              <a:spcAft>
                <a:spcPts val="0"/>
              </a:spcAft>
              <a:buSzPts val="1800"/>
              <a:buChar char="●"/>
            </a:pPr>
            <a:r>
              <a:rPr lang="en-GB"/>
              <a:t>Mrs Murray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GB"/>
              <a:t>We will be making use of the Early Years classroom some afternoons too! </a:t>
            </a:r>
            <a:endParaRPr/>
          </a:p>
        </p:txBody>
      </p:sp>
      <p:pic>
        <p:nvPicPr>
          <p:cNvPr id="133" name="Google Shape;133;p28"/>
          <p:cNvPicPr preferRelativeResize="0"/>
          <p:nvPr/>
        </p:nvPicPr>
        <p:blipFill rotWithShape="1">
          <a:blip r:embed="rId3">
            <a:alphaModFix/>
          </a:blip>
          <a:srcRect/>
          <a:stretch/>
        </p:blipFill>
        <p:spPr>
          <a:xfrm>
            <a:off x="1715332" y="118450"/>
            <a:ext cx="1145524" cy="10095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265500" y="52225"/>
            <a:ext cx="4045200" cy="7047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Phonics</a:t>
            </a:r>
            <a:endParaRPr/>
          </a:p>
        </p:txBody>
      </p:sp>
      <p:sp>
        <p:nvSpPr>
          <p:cNvPr id="139" name="Google Shape;139;p29"/>
          <p:cNvSpPr txBox="1">
            <a:spLocks noGrp="1"/>
          </p:cNvSpPr>
          <p:nvPr>
            <p:ph type="body" idx="2"/>
          </p:nvPr>
        </p:nvSpPr>
        <p:spPr>
          <a:xfrm>
            <a:off x="4939500" y="318750"/>
            <a:ext cx="3837000" cy="4245300"/>
          </a:xfrm>
          <a:prstGeom prst="rect">
            <a:avLst/>
          </a:prstGeom>
          <a:noFill/>
          <a:ln>
            <a:noFill/>
          </a:ln>
        </p:spPr>
        <p:txBody>
          <a:bodyPr spcFirstLastPara="1" wrap="square" lIns="91425" tIns="91425" rIns="91425" bIns="91425" anchor="ctr" anchorCtr="0">
            <a:normAutofit/>
          </a:bodyPr>
          <a:lstStyle/>
          <a:p>
            <a:pPr marL="457200" marR="0" lvl="0" indent="-349250" algn="l" rtl="0">
              <a:lnSpc>
                <a:spcPct val="115000"/>
              </a:lnSpc>
              <a:spcBef>
                <a:spcPts val="0"/>
              </a:spcBef>
              <a:spcAft>
                <a:spcPts val="0"/>
              </a:spcAft>
              <a:buSzPts val="1900"/>
              <a:buChar char="●"/>
            </a:pPr>
            <a:r>
              <a:rPr lang="en-GB" sz="1900"/>
              <a:t>Phonics and spelling groups based upon recent phonics &amp;  spelling assessments.</a:t>
            </a:r>
            <a:endParaRPr sz="1900"/>
          </a:p>
          <a:p>
            <a:pPr marL="457200" marR="0" lvl="0" indent="-349250" algn="l" rtl="0">
              <a:lnSpc>
                <a:spcPct val="115000"/>
              </a:lnSpc>
              <a:spcBef>
                <a:spcPts val="0"/>
              </a:spcBef>
              <a:spcAft>
                <a:spcPts val="0"/>
              </a:spcAft>
              <a:buSzPts val="1900"/>
              <a:buChar char="●"/>
            </a:pPr>
            <a:r>
              <a:rPr lang="en-GB" sz="1900"/>
              <a:t>Spelling overviews for each group will be sent home</a:t>
            </a:r>
            <a:endParaRPr sz="1900"/>
          </a:p>
          <a:p>
            <a:pPr marL="457200" marR="0" lvl="0" indent="-349250" algn="l" rtl="0">
              <a:lnSpc>
                <a:spcPct val="115000"/>
              </a:lnSpc>
              <a:spcBef>
                <a:spcPts val="0"/>
              </a:spcBef>
              <a:spcAft>
                <a:spcPts val="0"/>
              </a:spcAft>
              <a:buSzPts val="1900"/>
              <a:buChar char="●"/>
            </a:pPr>
            <a:r>
              <a:rPr lang="en-GB" sz="1900"/>
              <a:t>No weekly spelling ‘tests’ - the focus will be application of spelling rules in the children’s writing.</a:t>
            </a:r>
            <a:endParaRPr sz="1900"/>
          </a:p>
          <a:p>
            <a:pPr marL="0" marR="0" lvl="0" indent="0" algn="l" rtl="0">
              <a:lnSpc>
                <a:spcPct val="115000"/>
              </a:lnSpc>
              <a:spcBef>
                <a:spcPts val="1200"/>
              </a:spcBef>
              <a:spcAft>
                <a:spcPts val="0"/>
              </a:spcAft>
              <a:buSzPts val="1800"/>
              <a:buNone/>
            </a:pPr>
            <a:endParaRPr sz="1900"/>
          </a:p>
          <a:p>
            <a:pPr marL="0" marR="0" lvl="0" indent="0" algn="l" rtl="0">
              <a:lnSpc>
                <a:spcPct val="115000"/>
              </a:lnSpc>
              <a:spcBef>
                <a:spcPts val="1200"/>
              </a:spcBef>
              <a:spcAft>
                <a:spcPts val="1200"/>
              </a:spcAft>
              <a:buSzPts val="1800"/>
              <a:buNone/>
            </a:pPr>
            <a:endParaRPr sz="1900"/>
          </a:p>
        </p:txBody>
      </p:sp>
      <p:pic>
        <p:nvPicPr>
          <p:cNvPr id="140" name="Google Shape;140;p29"/>
          <p:cNvPicPr preferRelativeResize="0"/>
          <p:nvPr/>
        </p:nvPicPr>
        <p:blipFill rotWithShape="1">
          <a:blip r:embed="rId3">
            <a:alphaModFix/>
          </a:blip>
          <a:srcRect/>
          <a:stretch/>
        </p:blipFill>
        <p:spPr>
          <a:xfrm>
            <a:off x="75175" y="1222625"/>
            <a:ext cx="4634701" cy="32121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txBox="1">
            <a:spLocks noGrp="1"/>
          </p:cNvSpPr>
          <p:nvPr>
            <p:ph type="title"/>
          </p:nvPr>
        </p:nvSpPr>
        <p:spPr>
          <a:xfrm>
            <a:off x="265500" y="52225"/>
            <a:ext cx="4045200" cy="7047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Phonics</a:t>
            </a:r>
            <a:endParaRPr/>
          </a:p>
        </p:txBody>
      </p:sp>
      <p:sp>
        <p:nvSpPr>
          <p:cNvPr id="146" name="Google Shape;146;p30"/>
          <p:cNvSpPr txBox="1">
            <a:spLocks noGrp="1"/>
          </p:cNvSpPr>
          <p:nvPr>
            <p:ph type="body" idx="2"/>
          </p:nvPr>
        </p:nvSpPr>
        <p:spPr>
          <a:xfrm>
            <a:off x="4939500" y="318750"/>
            <a:ext cx="3837000" cy="4245300"/>
          </a:xfrm>
          <a:prstGeom prst="rect">
            <a:avLst/>
          </a:prstGeom>
          <a:noFill/>
          <a:ln>
            <a:noFill/>
          </a:ln>
        </p:spPr>
        <p:txBody>
          <a:bodyPr spcFirstLastPara="1" wrap="square" lIns="91425" tIns="91425" rIns="91425" bIns="91425" anchor="ctr" anchorCtr="0">
            <a:normAutofit/>
          </a:bodyPr>
          <a:lstStyle/>
          <a:p>
            <a:pPr marL="457200" lvl="0" indent="-381000" algn="l" rtl="0">
              <a:lnSpc>
                <a:spcPct val="115000"/>
              </a:lnSpc>
              <a:spcBef>
                <a:spcPts val="0"/>
              </a:spcBef>
              <a:spcAft>
                <a:spcPts val="0"/>
              </a:spcAft>
              <a:buSzPts val="2400"/>
              <a:buChar char="●"/>
            </a:pPr>
            <a:r>
              <a:rPr lang="en-GB" sz="1700"/>
              <a:t>Phonemes are the smallest units of sound within a language. They are represented in writing by symbols known as </a:t>
            </a:r>
            <a:r>
              <a:rPr lang="en-GB" sz="1700" u="sng">
                <a:solidFill>
                  <a:schemeClr val="hlink"/>
                </a:solidFill>
                <a:hlinkClick r:id="rId3"/>
              </a:rPr>
              <a:t>graphemes</a:t>
            </a:r>
            <a:r>
              <a:rPr lang="en-GB" sz="1700"/>
              <a:t>, and they help us to distinguish one word from another.</a:t>
            </a:r>
            <a:endParaRPr sz="1700"/>
          </a:p>
          <a:p>
            <a:pPr marL="457200" lvl="0" indent="0" algn="l" rtl="0">
              <a:lnSpc>
                <a:spcPct val="115000"/>
              </a:lnSpc>
              <a:spcBef>
                <a:spcPts val="1500"/>
              </a:spcBef>
              <a:spcAft>
                <a:spcPts val="0"/>
              </a:spcAft>
              <a:buSzPts val="1800"/>
              <a:buNone/>
            </a:pPr>
            <a:endParaRPr sz="1700"/>
          </a:p>
          <a:p>
            <a:pPr marL="457200" lvl="0" indent="-381000" algn="l" rtl="0">
              <a:lnSpc>
                <a:spcPct val="115000"/>
              </a:lnSpc>
              <a:spcBef>
                <a:spcPts val="1500"/>
              </a:spcBef>
              <a:spcAft>
                <a:spcPts val="0"/>
              </a:spcAft>
              <a:buSzPts val="2400"/>
              <a:buChar char="●"/>
            </a:pPr>
            <a:r>
              <a:rPr lang="en-GB" sz="1700"/>
              <a:t>Children will learn about phonemes during </a:t>
            </a:r>
            <a:r>
              <a:rPr lang="en-GB" sz="1700" u="sng">
                <a:solidFill>
                  <a:schemeClr val="hlink"/>
                </a:solidFill>
                <a:hlinkClick r:id="rId4"/>
              </a:rPr>
              <a:t>phonics</a:t>
            </a:r>
            <a:r>
              <a:rPr lang="en-GB" sz="1700"/>
              <a:t>, the study of sounds. For instance, they might learn how the word ‘dog’ is made up of three phonemes: /d/, /o/ and /g/</a:t>
            </a:r>
            <a:endParaRPr sz="1900"/>
          </a:p>
          <a:p>
            <a:pPr marL="0" marR="0" lvl="0" indent="0" algn="l" rtl="0">
              <a:lnSpc>
                <a:spcPct val="115000"/>
              </a:lnSpc>
              <a:spcBef>
                <a:spcPts val="1500"/>
              </a:spcBef>
              <a:spcAft>
                <a:spcPts val="1200"/>
              </a:spcAft>
              <a:buSzPts val="1800"/>
              <a:buNone/>
            </a:pPr>
            <a:endParaRPr sz="1900"/>
          </a:p>
        </p:txBody>
      </p:sp>
      <p:sp>
        <p:nvSpPr>
          <p:cNvPr id="147" name="Google Shape;147;p30"/>
          <p:cNvSpPr txBox="1"/>
          <p:nvPr/>
        </p:nvSpPr>
        <p:spPr>
          <a:xfrm>
            <a:off x="104425" y="926875"/>
            <a:ext cx="3955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500"/>
              </a:spcAft>
              <a:buClr>
                <a:srgbClr val="000000"/>
              </a:buClr>
              <a:buSzPts val="1200"/>
              <a:buFont typeface="Arial"/>
              <a:buNone/>
            </a:pPr>
            <a:endParaRPr sz="1200" b="0" i="0" u="none" strike="noStrike" cap="none">
              <a:solidFill>
                <a:schemeClr val="accent1"/>
              </a:solidFill>
              <a:highlight>
                <a:srgbClr val="FFFFFF"/>
              </a:highlight>
              <a:latin typeface="Arial"/>
              <a:ea typeface="Arial"/>
              <a:cs typeface="Arial"/>
              <a:sym typeface="Arial"/>
            </a:endParaRPr>
          </a:p>
        </p:txBody>
      </p:sp>
      <p:pic>
        <p:nvPicPr>
          <p:cNvPr id="148" name="Google Shape;148;p30"/>
          <p:cNvPicPr preferRelativeResize="0"/>
          <p:nvPr/>
        </p:nvPicPr>
        <p:blipFill rotWithShape="1">
          <a:blip r:embed="rId5">
            <a:alphaModFix/>
          </a:blip>
          <a:srcRect/>
          <a:stretch/>
        </p:blipFill>
        <p:spPr>
          <a:xfrm>
            <a:off x="304800" y="1296175"/>
            <a:ext cx="4634701" cy="19412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265500" y="52225"/>
            <a:ext cx="4045200" cy="7047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Phonics</a:t>
            </a:r>
            <a:endParaRPr/>
          </a:p>
        </p:txBody>
      </p:sp>
      <p:sp>
        <p:nvSpPr>
          <p:cNvPr id="154" name="Google Shape;154;p31"/>
          <p:cNvSpPr txBox="1">
            <a:spLocks noGrp="1"/>
          </p:cNvSpPr>
          <p:nvPr>
            <p:ph type="body" idx="2"/>
          </p:nvPr>
        </p:nvSpPr>
        <p:spPr>
          <a:xfrm>
            <a:off x="4939500" y="174525"/>
            <a:ext cx="3837000" cy="4650600"/>
          </a:xfrm>
          <a:prstGeom prst="rect">
            <a:avLst/>
          </a:prstGeom>
          <a:noFill/>
          <a:ln>
            <a:noFill/>
          </a:ln>
        </p:spPr>
        <p:txBody>
          <a:bodyPr spcFirstLastPara="1" wrap="square" lIns="91425" tIns="91425" rIns="91425" bIns="91425" anchor="ctr" anchorCtr="0">
            <a:normAutofit lnSpcReduction="10000"/>
          </a:bodyPr>
          <a:lstStyle/>
          <a:p>
            <a:pPr marL="457200" lvl="0" indent="-381000" algn="l" rtl="0">
              <a:lnSpc>
                <a:spcPct val="115000"/>
              </a:lnSpc>
              <a:spcBef>
                <a:spcPts val="0"/>
              </a:spcBef>
              <a:spcAft>
                <a:spcPts val="0"/>
              </a:spcAft>
              <a:buSzPts val="2400"/>
              <a:buChar char="●"/>
            </a:pPr>
            <a:r>
              <a:rPr lang="en-GB" sz="1700"/>
              <a:t>Digraphs are two letters that make one sound. </a:t>
            </a:r>
            <a:endParaRPr sz="1700"/>
          </a:p>
          <a:p>
            <a:pPr marL="0" lvl="0" indent="0" algn="l" rtl="0">
              <a:lnSpc>
                <a:spcPct val="115000"/>
              </a:lnSpc>
              <a:spcBef>
                <a:spcPts val="1500"/>
              </a:spcBef>
              <a:spcAft>
                <a:spcPts val="0"/>
              </a:spcAft>
              <a:buSzPts val="1800"/>
              <a:buNone/>
            </a:pPr>
            <a:endParaRPr sz="1700"/>
          </a:p>
          <a:p>
            <a:pPr marL="0" lvl="0" indent="0" algn="l" rtl="0">
              <a:lnSpc>
                <a:spcPct val="115000"/>
              </a:lnSpc>
              <a:spcBef>
                <a:spcPts val="1500"/>
              </a:spcBef>
              <a:spcAft>
                <a:spcPts val="0"/>
              </a:spcAft>
              <a:buSzPts val="1800"/>
              <a:buNone/>
            </a:pPr>
            <a:endParaRPr sz="1700"/>
          </a:p>
          <a:p>
            <a:pPr marL="0" lvl="0" indent="0" algn="l" rtl="0">
              <a:lnSpc>
                <a:spcPct val="115000"/>
              </a:lnSpc>
              <a:spcBef>
                <a:spcPts val="1500"/>
              </a:spcBef>
              <a:spcAft>
                <a:spcPts val="0"/>
              </a:spcAft>
              <a:buSzPts val="1800"/>
              <a:buNone/>
            </a:pPr>
            <a:endParaRPr sz="1700"/>
          </a:p>
          <a:p>
            <a:pPr marL="457200" lvl="0" indent="-381000" algn="l" rtl="0">
              <a:spcBef>
                <a:spcPts val="0"/>
              </a:spcBef>
              <a:spcAft>
                <a:spcPts val="0"/>
              </a:spcAft>
              <a:buSzPts val="2400"/>
              <a:buChar char="●"/>
            </a:pPr>
            <a:r>
              <a:rPr lang="en-GB" sz="1700"/>
              <a:t>Trigraphs are three letters that make one sound. </a:t>
            </a:r>
            <a:endParaRPr sz="1700"/>
          </a:p>
          <a:p>
            <a:pPr marL="0" lvl="0" indent="0" algn="l" rtl="0">
              <a:lnSpc>
                <a:spcPct val="115000"/>
              </a:lnSpc>
              <a:spcBef>
                <a:spcPts val="1500"/>
              </a:spcBef>
              <a:spcAft>
                <a:spcPts val="0"/>
              </a:spcAft>
              <a:buSzPts val="1800"/>
              <a:buNone/>
            </a:pPr>
            <a:endParaRPr sz="1700"/>
          </a:p>
          <a:p>
            <a:pPr marL="0" lvl="0" indent="0" algn="l" rtl="0">
              <a:lnSpc>
                <a:spcPct val="115000"/>
              </a:lnSpc>
              <a:spcBef>
                <a:spcPts val="1500"/>
              </a:spcBef>
              <a:spcAft>
                <a:spcPts val="0"/>
              </a:spcAft>
              <a:buSzPts val="1800"/>
              <a:buNone/>
            </a:pPr>
            <a:endParaRPr sz="1700"/>
          </a:p>
          <a:p>
            <a:pPr marL="457200" lvl="0" indent="-381000" algn="l" rtl="0">
              <a:spcBef>
                <a:spcPts val="0"/>
              </a:spcBef>
              <a:spcAft>
                <a:spcPts val="0"/>
              </a:spcAft>
              <a:buSzPts val="2400"/>
              <a:buChar char="●"/>
            </a:pPr>
            <a:r>
              <a:rPr lang="en-GB" sz="1700"/>
              <a:t>Split digraph (long vowel sounds).</a:t>
            </a:r>
            <a:endParaRPr sz="1700"/>
          </a:p>
          <a:p>
            <a:pPr marL="0" lvl="0" indent="0" algn="l" rtl="0">
              <a:spcBef>
                <a:spcPts val="1500"/>
              </a:spcBef>
              <a:spcAft>
                <a:spcPts val="0"/>
              </a:spcAft>
              <a:buClr>
                <a:schemeClr val="dk2"/>
              </a:buClr>
              <a:buSzPts val="1800"/>
              <a:buFont typeface="Arial"/>
              <a:buNone/>
            </a:pPr>
            <a:r>
              <a:rPr lang="en-GB" sz="1700"/>
              <a:t>Sometimes the two letters are not next to each other. </a:t>
            </a:r>
            <a:endParaRPr sz="1900"/>
          </a:p>
        </p:txBody>
      </p:sp>
      <p:sp>
        <p:nvSpPr>
          <p:cNvPr id="155" name="Google Shape;155;p31"/>
          <p:cNvSpPr txBox="1"/>
          <p:nvPr/>
        </p:nvSpPr>
        <p:spPr>
          <a:xfrm>
            <a:off x="104425" y="926875"/>
            <a:ext cx="3955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500"/>
              </a:spcAft>
              <a:buClr>
                <a:srgbClr val="000000"/>
              </a:buClr>
              <a:buSzPts val="1200"/>
              <a:buFont typeface="Arial"/>
              <a:buNone/>
            </a:pPr>
            <a:endParaRPr sz="1200" b="0" i="0" u="none" strike="noStrike" cap="none">
              <a:solidFill>
                <a:schemeClr val="accent1"/>
              </a:solidFill>
              <a:highlight>
                <a:srgbClr val="FFFFFF"/>
              </a:highlight>
              <a:latin typeface="Arial"/>
              <a:ea typeface="Arial"/>
              <a:cs typeface="Arial"/>
              <a:sym typeface="Arial"/>
            </a:endParaRPr>
          </a:p>
        </p:txBody>
      </p:sp>
      <p:pic>
        <p:nvPicPr>
          <p:cNvPr id="156" name="Google Shape;156;p31"/>
          <p:cNvPicPr preferRelativeResize="0"/>
          <p:nvPr/>
        </p:nvPicPr>
        <p:blipFill rotWithShape="1">
          <a:blip r:embed="rId3">
            <a:alphaModFix/>
          </a:blip>
          <a:srcRect/>
          <a:stretch/>
        </p:blipFill>
        <p:spPr>
          <a:xfrm>
            <a:off x="265497" y="844447"/>
            <a:ext cx="4673999" cy="1394716"/>
          </a:xfrm>
          <a:prstGeom prst="rect">
            <a:avLst/>
          </a:prstGeom>
          <a:noFill/>
          <a:ln>
            <a:noFill/>
          </a:ln>
        </p:spPr>
      </p:pic>
      <p:pic>
        <p:nvPicPr>
          <p:cNvPr id="157" name="Google Shape;157;p31"/>
          <p:cNvPicPr preferRelativeResize="0"/>
          <p:nvPr/>
        </p:nvPicPr>
        <p:blipFill rotWithShape="1">
          <a:blip r:embed="rId4">
            <a:alphaModFix/>
          </a:blip>
          <a:srcRect/>
          <a:stretch/>
        </p:blipFill>
        <p:spPr>
          <a:xfrm>
            <a:off x="1678563" y="2701663"/>
            <a:ext cx="2276475" cy="962025"/>
          </a:xfrm>
          <a:prstGeom prst="rect">
            <a:avLst/>
          </a:prstGeom>
          <a:noFill/>
          <a:ln>
            <a:noFill/>
          </a:ln>
        </p:spPr>
      </p:pic>
      <p:pic>
        <p:nvPicPr>
          <p:cNvPr id="158" name="Google Shape;158;p31"/>
          <p:cNvPicPr preferRelativeResize="0"/>
          <p:nvPr/>
        </p:nvPicPr>
        <p:blipFill rotWithShape="1">
          <a:blip r:embed="rId5">
            <a:alphaModFix/>
          </a:blip>
          <a:srcRect/>
          <a:stretch/>
        </p:blipFill>
        <p:spPr>
          <a:xfrm>
            <a:off x="621163" y="2706425"/>
            <a:ext cx="1143000" cy="952500"/>
          </a:xfrm>
          <a:prstGeom prst="rect">
            <a:avLst/>
          </a:prstGeom>
          <a:noFill/>
          <a:ln>
            <a:noFill/>
          </a:ln>
        </p:spPr>
      </p:pic>
      <p:pic>
        <p:nvPicPr>
          <p:cNvPr id="159" name="Google Shape;159;p31"/>
          <p:cNvPicPr preferRelativeResize="0"/>
          <p:nvPr/>
        </p:nvPicPr>
        <p:blipFill rotWithShape="1">
          <a:blip r:embed="rId6">
            <a:alphaModFix/>
          </a:blip>
          <a:srcRect b="51179"/>
          <a:stretch/>
        </p:blipFill>
        <p:spPr>
          <a:xfrm>
            <a:off x="2387563" y="4067325"/>
            <a:ext cx="1123950" cy="902125"/>
          </a:xfrm>
          <a:prstGeom prst="rect">
            <a:avLst/>
          </a:prstGeom>
          <a:noFill/>
          <a:ln>
            <a:noFill/>
          </a:ln>
        </p:spPr>
      </p:pic>
      <p:pic>
        <p:nvPicPr>
          <p:cNvPr id="160" name="Google Shape;160;p31"/>
          <p:cNvPicPr preferRelativeResize="0"/>
          <p:nvPr/>
        </p:nvPicPr>
        <p:blipFill rotWithShape="1">
          <a:blip r:embed="rId7">
            <a:alphaModFix/>
          </a:blip>
          <a:srcRect r="64321"/>
          <a:stretch/>
        </p:blipFill>
        <p:spPr>
          <a:xfrm>
            <a:off x="265512" y="4083625"/>
            <a:ext cx="1169050" cy="962025"/>
          </a:xfrm>
          <a:prstGeom prst="rect">
            <a:avLst/>
          </a:prstGeom>
          <a:noFill/>
          <a:ln>
            <a:noFill/>
          </a:ln>
        </p:spPr>
      </p:pic>
      <p:pic>
        <p:nvPicPr>
          <p:cNvPr id="161" name="Google Shape;161;p31"/>
          <p:cNvPicPr preferRelativeResize="0"/>
          <p:nvPr/>
        </p:nvPicPr>
        <p:blipFill rotWithShape="1">
          <a:blip r:embed="rId7">
            <a:alphaModFix/>
          </a:blip>
          <a:srcRect l="65699"/>
          <a:stretch/>
        </p:blipFill>
        <p:spPr>
          <a:xfrm>
            <a:off x="1317313" y="4083625"/>
            <a:ext cx="1123950" cy="962025"/>
          </a:xfrm>
          <a:prstGeom prst="rect">
            <a:avLst/>
          </a:prstGeom>
          <a:noFill/>
          <a:ln>
            <a:noFill/>
          </a:ln>
        </p:spPr>
      </p:pic>
      <p:pic>
        <p:nvPicPr>
          <p:cNvPr id="162" name="Google Shape;162;p31"/>
          <p:cNvPicPr preferRelativeResize="0"/>
          <p:nvPr/>
        </p:nvPicPr>
        <p:blipFill rotWithShape="1">
          <a:blip r:embed="rId6">
            <a:alphaModFix/>
          </a:blip>
          <a:srcRect t="47938"/>
          <a:stretch/>
        </p:blipFill>
        <p:spPr>
          <a:xfrm>
            <a:off x="3431913" y="4083625"/>
            <a:ext cx="1123950" cy="962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2"/>
          <p:cNvSpPr txBox="1">
            <a:spLocks noGrp="1"/>
          </p:cNvSpPr>
          <p:nvPr>
            <p:ph type="title"/>
          </p:nvPr>
        </p:nvSpPr>
        <p:spPr>
          <a:xfrm>
            <a:off x="265500" y="52225"/>
            <a:ext cx="4045200" cy="7047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Phonics</a:t>
            </a:r>
            <a:endParaRPr/>
          </a:p>
        </p:txBody>
      </p:sp>
      <p:sp>
        <p:nvSpPr>
          <p:cNvPr id="168" name="Google Shape;168;p32"/>
          <p:cNvSpPr txBox="1">
            <a:spLocks noGrp="1"/>
          </p:cNvSpPr>
          <p:nvPr>
            <p:ph type="body" idx="2"/>
          </p:nvPr>
        </p:nvSpPr>
        <p:spPr>
          <a:xfrm>
            <a:off x="4939500" y="318750"/>
            <a:ext cx="3837000" cy="4245300"/>
          </a:xfrm>
          <a:prstGeom prst="rect">
            <a:avLst/>
          </a:prstGeom>
          <a:noFill/>
          <a:ln>
            <a:noFill/>
          </a:ln>
        </p:spPr>
        <p:txBody>
          <a:bodyPr spcFirstLastPara="1" wrap="square" lIns="91425" tIns="91425" rIns="91425" bIns="91425" anchor="ctr" anchorCtr="0">
            <a:normAutofit/>
          </a:bodyPr>
          <a:lstStyle/>
          <a:p>
            <a:pPr marL="457200" lvl="0" indent="-335279" algn="l" rtl="0">
              <a:lnSpc>
                <a:spcPct val="115000"/>
              </a:lnSpc>
              <a:spcBef>
                <a:spcPts val="0"/>
              </a:spcBef>
              <a:spcAft>
                <a:spcPts val="0"/>
              </a:spcAft>
              <a:buSzPct val="141176"/>
              <a:buChar char="●"/>
            </a:pPr>
            <a:r>
              <a:rPr lang="en-GB" sz="1700"/>
              <a:t>Alternative sounds</a:t>
            </a:r>
            <a:endParaRPr sz="1700"/>
          </a:p>
          <a:p>
            <a:pPr marL="0" lvl="0" indent="0" algn="l" rtl="0">
              <a:lnSpc>
                <a:spcPct val="115000"/>
              </a:lnSpc>
              <a:spcBef>
                <a:spcPts val="1500"/>
              </a:spcBef>
              <a:spcAft>
                <a:spcPts val="0"/>
              </a:spcAft>
              <a:buSzPct val="151260"/>
              <a:buNone/>
            </a:pPr>
            <a:endParaRPr sz="1700"/>
          </a:p>
          <a:p>
            <a:pPr marL="0" lvl="0" indent="0" algn="l" rtl="0">
              <a:lnSpc>
                <a:spcPct val="115000"/>
              </a:lnSpc>
              <a:spcBef>
                <a:spcPts val="1500"/>
              </a:spcBef>
              <a:spcAft>
                <a:spcPts val="0"/>
              </a:spcAft>
              <a:buSzPct val="151260"/>
              <a:buNone/>
            </a:pPr>
            <a:r>
              <a:rPr lang="en-GB" sz="1700" u="sng">
                <a:solidFill>
                  <a:schemeClr val="hlink"/>
                </a:solidFill>
                <a:hlinkClick r:id="rId3"/>
              </a:rPr>
              <a:t>https://www.youtube.com/watch?v=vuPUrPNrhOg&amp;list=PLkCyTyvoxZztJbDs1Sp3-9MoywMKBhhwp&amp;index=7</a:t>
            </a:r>
            <a:endParaRPr sz="1700"/>
          </a:p>
          <a:p>
            <a:pPr marL="0" lvl="0" indent="0" algn="l" rtl="0">
              <a:lnSpc>
                <a:spcPct val="115000"/>
              </a:lnSpc>
              <a:spcBef>
                <a:spcPts val="1500"/>
              </a:spcBef>
              <a:spcAft>
                <a:spcPts val="0"/>
              </a:spcAft>
              <a:buSzPct val="151260"/>
              <a:buNone/>
            </a:pPr>
            <a:endParaRPr sz="1700"/>
          </a:p>
          <a:p>
            <a:pPr marL="0" lvl="0" indent="0" algn="l" rtl="0">
              <a:lnSpc>
                <a:spcPct val="115000"/>
              </a:lnSpc>
              <a:spcBef>
                <a:spcPts val="1500"/>
              </a:spcBef>
              <a:spcAft>
                <a:spcPts val="0"/>
              </a:spcAft>
              <a:buSzPct val="151260"/>
              <a:buNone/>
            </a:pPr>
            <a:r>
              <a:rPr lang="en-GB" sz="1700"/>
              <a:t>This link gives examples of how to pronounce the sounds. All sounds from pink books to orange books are covered in the 13 video clips. </a:t>
            </a:r>
            <a:endParaRPr sz="1700"/>
          </a:p>
          <a:p>
            <a:pPr marL="0" lvl="0" indent="0" algn="l" rtl="0">
              <a:lnSpc>
                <a:spcPct val="115000"/>
              </a:lnSpc>
              <a:spcBef>
                <a:spcPts val="1500"/>
              </a:spcBef>
              <a:spcAft>
                <a:spcPts val="0"/>
              </a:spcAft>
              <a:buSzPct val="151260"/>
              <a:buNone/>
            </a:pPr>
            <a:endParaRPr sz="1700"/>
          </a:p>
          <a:p>
            <a:pPr marL="0" lvl="0" indent="0" algn="l" rtl="0">
              <a:lnSpc>
                <a:spcPct val="115000"/>
              </a:lnSpc>
              <a:spcBef>
                <a:spcPts val="1500"/>
              </a:spcBef>
              <a:spcAft>
                <a:spcPts val="0"/>
              </a:spcAft>
              <a:buSzPct val="151260"/>
              <a:buNone/>
            </a:pPr>
            <a:endParaRPr sz="1700"/>
          </a:p>
          <a:p>
            <a:pPr marL="0" lvl="0" indent="0" algn="l" rtl="0">
              <a:lnSpc>
                <a:spcPct val="115000"/>
              </a:lnSpc>
              <a:spcBef>
                <a:spcPts val="1500"/>
              </a:spcBef>
              <a:spcAft>
                <a:spcPts val="0"/>
              </a:spcAft>
              <a:buSzPct val="151260"/>
              <a:buNone/>
            </a:pPr>
            <a:endParaRPr sz="1700"/>
          </a:p>
          <a:p>
            <a:pPr marL="0" marR="0" lvl="0" indent="0" algn="l" rtl="0">
              <a:lnSpc>
                <a:spcPct val="115000"/>
              </a:lnSpc>
              <a:spcBef>
                <a:spcPts val="1500"/>
              </a:spcBef>
              <a:spcAft>
                <a:spcPts val="1200"/>
              </a:spcAft>
              <a:buSzPct val="135338"/>
              <a:buNone/>
            </a:pPr>
            <a:endParaRPr sz="1900"/>
          </a:p>
        </p:txBody>
      </p:sp>
      <p:sp>
        <p:nvSpPr>
          <p:cNvPr id="169" name="Google Shape;169;p32"/>
          <p:cNvSpPr txBox="1"/>
          <p:nvPr/>
        </p:nvSpPr>
        <p:spPr>
          <a:xfrm>
            <a:off x="104425" y="926875"/>
            <a:ext cx="3955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500"/>
              </a:spcAft>
              <a:buClr>
                <a:srgbClr val="000000"/>
              </a:buClr>
              <a:buSzPts val="1200"/>
              <a:buFont typeface="Arial"/>
              <a:buNone/>
            </a:pPr>
            <a:endParaRPr sz="1200" b="0" i="0" u="none" strike="noStrike" cap="none">
              <a:solidFill>
                <a:schemeClr val="accent1"/>
              </a:solidFill>
              <a:highlight>
                <a:srgbClr val="FFFFFF"/>
              </a:highlight>
              <a:latin typeface="Arial"/>
              <a:ea typeface="Arial"/>
              <a:cs typeface="Arial"/>
              <a:sym typeface="Arial"/>
            </a:endParaRPr>
          </a:p>
        </p:txBody>
      </p:sp>
      <p:pic>
        <p:nvPicPr>
          <p:cNvPr id="170" name="Google Shape;170;p32"/>
          <p:cNvPicPr preferRelativeResize="0"/>
          <p:nvPr/>
        </p:nvPicPr>
        <p:blipFill rotWithShape="1">
          <a:blip r:embed="rId4">
            <a:alphaModFix/>
          </a:blip>
          <a:srcRect/>
          <a:stretch/>
        </p:blipFill>
        <p:spPr>
          <a:xfrm>
            <a:off x="152400" y="1448575"/>
            <a:ext cx="1764700" cy="1475650"/>
          </a:xfrm>
          <a:prstGeom prst="rect">
            <a:avLst/>
          </a:prstGeom>
          <a:noFill/>
          <a:ln>
            <a:noFill/>
          </a:ln>
        </p:spPr>
      </p:pic>
      <p:pic>
        <p:nvPicPr>
          <p:cNvPr id="171" name="Google Shape;171;p32"/>
          <p:cNvPicPr preferRelativeResize="0"/>
          <p:nvPr/>
        </p:nvPicPr>
        <p:blipFill rotWithShape="1">
          <a:blip r:embed="rId5">
            <a:alphaModFix/>
          </a:blip>
          <a:srcRect/>
          <a:stretch/>
        </p:blipFill>
        <p:spPr>
          <a:xfrm>
            <a:off x="2200050" y="926875"/>
            <a:ext cx="1104900" cy="353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265500" y="52225"/>
            <a:ext cx="4045200" cy="7047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GB"/>
              <a:t>Phonics</a:t>
            </a:r>
            <a:endParaRPr/>
          </a:p>
        </p:txBody>
      </p:sp>
      <p:sp>
        <p:nvSpPr>
          <p:cNvPr id="177" name="Google Shape;177;p33"/>
          <p:cNvSpPr txBox="1">
            <a:spLocks noGrp="1"/>
          </p:cNvSpPr>
          <p:nvPr>
            <p:ph type="body" idx="2"/>
          </p:nvPr>
        </p:nvSpPr>
        <p:spPr>
          <a:xfrm>
            <a:off x="4939500" y="318750"/>
            <a:ext cx="3837000" cy="4245300"/>
          </a:xfrm>
          <a:prstGeom prst="rect">
            <a:avLst/>
          </a:prstGeom>
          <a:noFill/>
          <a:ln>
            <a:noFill/>
          </a:ln>
        </p:spPr>
        <p:txBody>
          <a:bodyPr spcFirstLastPara="1" wrap="square" lIns="91425" tIns="91425" rIns="91425" bIns="91425" anchor="ctr" anchorCtr="0">
            <a:normAutofit fontScale="92500" lnSpcReduction="20000"/>
          </a:bodyPr>
          <a:lstStyle/>
          <a:p>
            <a:pPr marL="457200" marR="0" lvl="0" indent="-340232" algn="l" rtl="0">
              <a:lnSpc>
                <a:spcPct val="115000"/>
              </a:lnSpc>
              <a:spcBef>
                <a:spcPts val="0"/>
              </a:spcBef>
              <a:spcAft>
                <a:spcPts val="0"/>
              </a:spcAft>
              <a:buSzPct val="100000"/>
              <a:buChar char="●"/>
            </a:pPr>
            <a:r>
              <a:rPr lang="en-GB" sz="1900"/>
              <a:t>What phonics looks like in Adventurers. Two sounds per week.</a:t>
            </a:r>
            <a:br>
              <a:rPr lang="en-GB" sz="1900"/>
            </a:br>
            <a:endParaRPr sz="1900"/>
          </a:p>
          <a:p>
            <a:pPr marL="457200" marR="0" lvl="0" indent="-340232" algn="l" rtl="0">
              <a:lnSpc>
                <a:spcPct val="115000"/>
              </a:lnSpc>
              <a:spcBef>
                <a:spcPts val="0"/>
              </a:spcBef>
              <a:spcAft>
                <a:spcPts val="0"/>
              </a:spcAft>
              <a:buSzPct val="100000"/>
              <a:buChar char="●"/>
            </a:pPr>
            <a:endParaRPr sz="1900"/>
          </a:p>
          <a:p>
            <a:pPr marL="457200" marR="0" lvl="0" indent="0" algn="l" rtl="0">
              <a:lnSpc>
                <a:spcPct val="115000"/>
              </a:lnSpc>
              <a:spcBef>
                <a:spcPts val="1200"/>
              </a:spcBef>
              <a:spcAft>
                <a:spcPts val="0"/>
              </a:spcAft>
              <a:buSzPct val="102418"/>
              <a:buNone/>
            </a:pPr>
            <a:r>
              <a:rPr lang="en-GB" sz="1900"/>
              <a:t>           Day 1 is reading</a:t>
            </a:r>
            <a:endParaRPr sz="1900"/>
          </a:p>
          <a:p>
            <a:pPr marL="457200" marR="0" lvl="0" indent="0" algn="l" rtl="0">
              <a:lnSpc>
                <a:spcPct val="115000"/>
              </a:lnSpc>
              <a:spcBef>
                <a:spcPts val="1200"/>
              </a:spcBef>
              <a:spcAft>
                <a:spcPts val="0"/>
              </a:spcAft>
              <a:buSzPct val="102418"/>
              <a:buNone/>
            </a:pPr>
            <a:endParaRPr sz="1900"/>
          </a:p>
          <a:p>
            <a:pPr marL="457200" marR="0" lvl="0" indent="0" algn="l" rtl="0">
              <a:lnSpc>
                <a:spcPct val="115000"/>
              </a:lnSpc>
              <a:spcBef>
                <a:spcPts val="1200"/>
              </a:spcBef>
              <a:spcAft>
                <a:spcPts val="0"/>
              </a:spcAft>
              <a:buSzPct val="102418"/>
              <a:buNone/>
            </a:pPr>
            <a:r>
              <a:rPr lang="en-GB" sz="1900"/>
              <a:t>           Day 2 is writing</a:t>
            </a:r>
            <a:endParaRPr sz="1900"/>
          </a:p>
          <a:p>
            <a:pPr marL="0" marR="0" lvl="0" indent="0" algn="l" rtl="0">
              <a:lnSpc>
                <a:spcPct val="115000"/>
              </a:lnSpc>
              <a:spcBef>
                <a:spcPts val="1200"/>
              </a:spcBef>
              <a:spcAft>
                <a:spcPts val="0"/>
              </a:spcAft>
              <a:buSzPct val="102418"/>
              <a:buNone/>
            </a:pPr>
            <a:endParaRPr sz="1900"/>
          </a:p>
          <a:p>
            <a:pPr marL="457200" marR="0" lvl="0" indent="0" algn="l" rtl="0">
              <a:lnSpc>
                <a:spcPct val="115000"/>
              </a:lnSpc>
              <a:spcBef>
                <a:spcPts val="1200"/>
              </a:spcBef>
              <a:spcAft>
                <a:spcPts val="0"/>
              </a:spcAft>
              <a:buSzPct val="102418"/>
              <a:buNone/>
            </a:pPr>
            <a:r>
              <a:rPr lang="en-GB" sz="1900"/>
              <a:t>            Friday is common exception                                         	   words</a:t>
            </a:r>
            <a:endParaRPr sz="1900"/>
          </a:p>
          <a:p>
            <a:pPr marL="457200" marR="0" lvl="0" indent="0" algn="l" rtl="0">
              <a:lnSpc>
                <a:spcPct val="115000"/>
              </a:lnSpc>
              <a:spcBef>
                <a:spcPts val="1200"/>
              </a:spcBef>
              <a:spcAft>
                <a:spcPts val="1200"/>
              </a:spcAft>
              <a:buSzPct val="102418"/>
              <a:buNone/>
            </a:pPr>
            <a:endParaRPr sz="1900"/>
          </a:p>
        </p:txBody>
      </p:sp>
      <p:pic>
        <p:nvPicPr>
          <p:cNvPr id="178" name="Google Shape;178;p33"/>
          <p:cNvPicPr preferRelativeResize="0"/>
          <p:nvPr/>
        </p:nvPicPr>
        <p:blipFill rotWithShape="1">
          <a:blip r:embed="rId3">
            <a:alphaModFix/>
          </a:blip>
          <a:srcRect/>
          <a:stretch/>
        </p:blipFill>
        <p:spPr>
          <a:xfrm>
            <a:off x="265500" y="1328001"/>
            <a:ext cx="5696049" cy="3755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2004</Words>
  <Application>Microsoft Office PowerPoint</Application>
  <PresentationFormat>On-screen Show (16:9)</PresentationFormat>
  <Paragraphs>207</Paragraphs>
  <Slides>35</Slides>
  <Notes>35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Source Sans Pro</vt:lpstr>
      <vt:lpstr>Calibri</vt:lpstr>
      <vt:lpstr>Raleway</vt:lpstr>
      <vt:lpstr>Arial</vt:lpstr>
      <vt:lpstr>Lobster</vt:lpstr>
      <vt:lpstr>Plum</vt:lpstr>
      <vt:lpstr>Plum</vt:lpstr>
      <vt:lpstr>Felton C of E Primary School</vt:lpstr>
      <vt:lpstr>School Vision</vt:lpstr>
      <vt:lpstr>The School Day</vt:lpstr>
      <vt:lpstr>Staffing</vt:lpstr>
      <vt:lpstr>Phonics</vt:lpstr>
      <vt:lpstr>Phonics</vt:lpstr>
      <vt:lpstr>Phonics</vt:lpstr>
      <vt:lpstr>Phonics</vt:lpstr>
      <vt:lpstr>Phonics</vt:lpstr>
      <vt:lpstr>Phonics Screening Check</vt:lpstr>
      <vt:lpstr>Phonics Screening Check</vt:lpstr>
      <vt:lpstr>Spelling</vt:lpstr>
      <vt:lpstr>Reading</vt:lpstr>
      <vt:lpstr>Reading</vt:lpstr>
      <vt:lpstr>Provision Challenges</vt:lpstr>
      <vt:lpstr>2024-25 Curriculum Overview </vt:lpstr>
      <vt:lpstr>Homework</vt:lpstr>
      <vt:lpstr>Collective Worship</vt:lpstr>
      <vt:lpstr>Snacks &amp; Water Bottles</vt:lpstr>
      <vt:lpstr>Packed lunches</vt:lpstr>
      <vt:lpstr>PE days</vt:lpstr>
      <vt:lpstr>PE kit</vt:lpstr>
      <vt:lpstr>Outdoor Learning</vt:lpstr>
      <vt:lpstr>Swimming Schedule</vt:lpstr>
      <vt:lpstr>Behaviour Policy</vt:lpstr>
      <vt:lpstr>Behaviour Policy</vt:lpstr>
      <vt:lpstr>Behaviour Policy</vt:lpstr>
      <vt:lpstr>Attendance </vt:lpstr>
      <vt:lpstr>E-Safety</vt:lpstr>
      <vt:lpstr>Twitter</vt:lpstr>
      <vt:lpstr>Calendar</vt:lpstr>
      <vt:lpstr>Calendar</vt:lpstr>
      <vt:lpstr>Visits, Felton Mile and Swimming</vt:lpstr>
      <vt:lpstr>FSFA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Felton C of E Primary School</dc:title>
  <dc:creator>Hannah Todd</dc:creator>
  <cp:lastModifiedBy>Hannah Todd</cp:lastModifiedBy>
  <cp:revision>1</cp:revision>
  <dcterms:modified xsi:type="dcterms:W3CDTF">2024-09-16T16:47:26Z</dcterms:modified>
</cp:coreProperties>
</file>